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7" r:id="rId1"/>
  </p:sldMasterIdLst>
  <p:notesMasterIdLst>
    <p:notesMasterId r:id="rId24"/>
  </p:notesMasterIdLst>
  <p:handoutMasterIdLst>
    <p:handoutMasterId r:id="rId25"/>
  </p:handoutMasterIdLst>
  <p:sldIdLst>
    <p:sldId id="403" r:id="rId2"/>
    <p:sldId id="408" r:id="rId3"/>
    <p:sldId id="427" r:id="rId4"/>
    <p:sldId id="409" r:id="rId5"/>
    <p:sldId id="410" r:id="rId6"/>
    <p:sldId id="412" r:id="rId7"/>
    <p:sldId id="411" r:id="rId8"/>
    <p:sldId id="413" r:id="rId9"/>
    <p:sldId id="418" r:id="rId10"/>
    <p:sldId id="417" r:id="rId11"/>
    <p:sldId id="419" r:id="rId12"/>
    <p:sldId id="422" r:id="rId13"/>
    <p:sldId id="423" r:id="rId14"/>
    <p:sldId id="424" r:id="rId15"/>
    <p:sldId id="426" r:id="rId16"/>
    <p:sldId id="414" r:id="rId17"/>
    <p:sldId id="415" r:id="rId18"/>
    <p:sldId id="416" r:id="rId19"/>
    <p:sldId id="421" r:id="rId20"/>
    <p:sldId id="280" r:id="rId21"/>
    <p:sldId id="420" r:id="rId22"/>
    <p:sldId id="425" r:id="rId23"/>
  </p:sldIdLst>
  <p:sldSz cx="9144000" cy="6858000" type="screen4x3"/>
  <p:notesSz cx="6742113" cy="987425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ción" id="{CB6BBEF7-9717-4733-A929-535518E6EBF6}">
          <p14:sldIdLst>
            <p14:sldId id="403"/>
            <p14:sldId id="408"/>
            <p14:sldId id="427"/>
            <p14:sldId id="409"/>
            <p14:sldId id="410"/>
            <p14:sldId id="412"/>
            <p14:sldId id="411"/>
            <p14:sldId id="413"/>
            <p14:sldId id="418"/>
            <p14:sldId id="417"/>
            <p14:sldId id="419"/>
            <p14:sldId id="422"/>
            <p14:sldId id="423"/>
            <p14:sldId id="424"/>
            <p14:sldId id="426"/>
            <p14:sldId id="414"/>
            <p14:sldId id="415"/>
            <p14:sldId id="416"/>
            <p14:sldId id="421"/>
            <p14:sldId id="280"/>
            <p14:sldId id="420"/>
            <p14:sldId id="42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4D9"/>
    <a:srgbClr val="0033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79484" autoAdjust="0"/>
  </p:normalViewPr>
  <p:slideViewPr>
    <p:cSldViewPr>
      <p:cViewPr varScale="1">
        <p:scale>
          <a:sx n="59" d="100"/>
          <a:sy n="59" d="100"/>
        </p:scale>
        <p:origin x="1752" y="72"/>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650" y="-78"/>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21582" cy="493712"/>
          </a:xfrm>
          <a:prstGeom prst="rect">
            <a:avLst/>
          </a:prstGeom>
        </p:spPr>
        <p:txBody>
          <a:bodyPr vert="horz" lIns="90833" tIns="45416" rIns="90833" bIns="45416" rtlCol="0"/>
          <a:lstStyle>
            <a:lvl1pPr algn="l">
              <a:defRPr sz="1200"/>
            </a:lvl1pPr>
          </a:lstStyle>
          <a:p>
            <a:endParaRPr lang="es-ES"/>
          </a:p>
        </p:txBody>
      </p:sp>
      <p:sp>
        <p:nvSpPr>
          <p:cNvPr id="3" name="2 Marcador de fecha"/>
          <p:cNvSpPr>
            <a:spLocks noGrp="1"/>
          </p:cNvSpPr>
          <p:nvPr>
            <p:ph type="dt" sz="quarter" idx="1"/>
          </p:nvPr>
        </p:nvSpPr>
        <p:spPr>
          <a:xfrm>
            <a:off x="3818972" y="0"/>
            <a:ext cx="2921582" cy="493712"/>
          </a:xfrm>
          <a:prstGeom prst="rect">
            <a:avLst/>
          </a:prstGeom>
        </p:spPr>
        <p:txBody>
          <a:bodyPr vert="horz" lIns="90833" tIns="45416" rIns="90833" bIns="45416" rtlCol="0"/>
          <a:lstStyle>
            <a:lvl1pPr algn="r">
              <a:defRPr sz="1200"/>
            </a:lvl1pPr>
          </a:lstStyle>
          <a:p>
            <a:fld id="{C93A524A-1DCD-454B-9D73-0BF80860FF46}" type="datetimeFigureOut">
              <a:rPr lang="es-ES" smtClean="0"/>
              <a:pPr/>
              <a:t>24/11/2018</a:t>
            </a:fld>
            <a:endParaRPr lang="es-ES"/>
          </a:p>
        </p:txBody>
      </p:sp>
      <p:sp>
        <p:nvSpPr>
          <p:cNvPr id="4" name="3 Marcador de pie de página"/>
          <p:cNvSpPr>
            <a:spLocks noGrp="1"/>
          </p:cNvSpPr>
          <p:nvPr>
            <p:ph type="ftr" sz="quarter" idx="2"/>
          </p:nvPr>
        </p:nvSpPr>
        <p:spPr>
          <a:xfrm>
            <a:off x="2" y="9378825"/>
            <a:ext cx="2921582" cy="493712"/>
          </a:xfrm>
          <a:prstGeom prst="rect">
            <a:avLst/>
          </a:prstGeom>
        </p:spPr>
        <p:txBody>
          <a:bodyPr vert="horz" lIns="90833" tIns="45416" rIns="90833" bIns="45416"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18972" y="9378825"/>
            <a:ext cx="2921582" cy="493712"/>
          </a:xfrm>
          <a:prstGeom prst="rect">
            <a:avLst/>
          </a:prstGeom>
        </p:spPr>
        <p:txBody>
          <a:bodyPr vert="horz" lIns="90833" tIns="45416" rIns="90833" bIns="45416" rtlCol="0" anchor="b"/>
          <a:lstStyle>
            <a:lvl1pPr algn="r">
              <a:defRPr sz="1200"/>
            </a:lvl1pPr>
          </a:lstStyle>
          <a:p>
            <a:fld id="{37CDE9C4-6686-475F-9CF5-F4B4FA4AA274}" type="slidenum">
              <a:rPr lang="es-ES" smtClean="0"/>
              <a:pPr/>
              <a:t>‹Nº›</a:t>
            </a:fld>
            <a:endParaRPr lang="es-ES"/>
          </a:p>
        </p:txBody>
      </p:sp>
    </p:spTree>
    <p:extLst>
      <p:ext uri="{BB962C8B-B14F-4D97-AF65-F5344CB8AC3E}">
        <p14:creationId xmlns:p14="http://schemas.microsoft.com/office/powerpoint/2010/main" val="56062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21582" cy="493712"/>
          </a:xfrm>
          <a:prstGeom prst="rect">
            <a:avLst/>
          </a:prstGeom>
        </p:spPr>
        <p:txBody>
          <a:bodyPr vert="horz" lIns="90833" tIns="45416" rIns="90833" bIns="45416" rtlCol="0"/>
          <a:lstStyle>
            <a:lvl1pPr algn="l" latinLnBrk="0">
              <a:defRPr lang="es-ES" sz="1200"/>
            </a:lvl1pPr>
          </a:lstStyle>
          <a:p>
            <a:endParaRPr lang="es-ES"/>
          </a:p>
        </p:txBody>
      </p:sp>
      <p:sp>
        <p:nvSpPr>
          <p:cNvPr id="3" name="Date Placeholder 2"/>
          <p:cNvSpPr>
            <a:spLocks noGrp="1"/>
          </p:cNvSpPr>
          <p:nvPr>
            <p:ph type="dt" idx="1"/>
          </p:nvPr>
        </p:nvSpPr>
        <p:spPr>
          <a:xfrm>
            <a:off x="3818972" y="0"/>
            <a:ext cx="2921582" cy="493712"/>
          </a:xfrm>
          <a:prstGeom prst="rect">
            <a:avLst/>
          </a:prstGeom>
        </p:spPr>
        <p:txBody>
          <a:bodyPr vert="horz" lIns="90833" tIns="45416" rIns="90833" bIns="45416" rtlCol="0"/>
          <a:lstStyle>
            <a:lvl1pPr algn="r" latinLnBrk="0">
              <a:defRPr lang="es-ES" sz="1200"/>
            </a:lvl1pPr>
          </a:lstStyle>
          <a:p>
            <a:fld id="{00F830A1-3891-4B82-A120-081866556DA0}" type="datetimeFigureOut">
              <a:rPr lang="es-ES"/>
              <a:pPr/>
              <a:t>24/11/2018</a:t>
            </a:fld>
            <a:endParaRPr lang="es-ES"/>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0833" tIns="45416" rIns="90833" bIns="45416" rtlCol="0" anchor="ctr"/>
          <a:lstStyle/>
          <a:p>
            <a:endParaRPr lang="es-ES"/>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0833" tIns="45416" rIns="90833" bIns="45416"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2" y="9378825"/>
            <a:ext cx="2921582" cy="493712"/>
          </a:xfrm>
          <a:prstGeom prst="rect">
            <a:avLst/>
          </a:prstGeom>
        </p:spPr>
        <p:txBody>
          <a:bodyPr vert="horz" lIns="90833" tIns="45416" rIns="90833" bIns="45416"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18972" y="9378825"/>
            <a:ext cx="2921582" cy="493712"/>
          </a:xfrm>
          <a:prstGeom prst="rect">
            <a:avLst/>
          </a:prstGeom>
        </p:spPr>
        <p:txBody>
          <a:bodyPr vert="horz" lIns="90833" tIns="45416" rIns="90833" bIns="45416" rtlCol="0" anchor="b"/>
          <a:lstStyle>
            <a:lvl1pPr algn="r" latinLnBrk="0">
              <a:defRPr lang="es-ES" sz="1200"/>
            </a:lvl1pPr>
          </a:lstStyle>
          <a:p>
            <a:fld id="{58CC9574-A819-4FE4-99A7-1E27AD09ADC2}" type="slidenum">
              <a:rPr/>
              <a:pPr/>
              <a:t>‹Nº›</a:t>
            </a:fld>
            <a:endParaRPr lang="es-ES"/>
          </a:p>
        </p:txBody>
      </p:sp>
    </p:spTree>
    <p:extLst>
      <p:ext uri="{BB962C8B-B14F-4D97-AF65-F5344CB8AC3E}">
        <p14:creationId xmlns:p14="http://schemas.microsoft.com/office/powerpoint/2010/main" val="938416368"/>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prstDash val="dash"/>
          </a:ln>
        </p:spPr>
        <p:txBody>
          <a:bodyPr/>
          <a:lstStyle/>
          <a:p>
            <a:pPr algn="just"/>
            <a:endParaRPr lang="es-ES" dirty="0" smtClean="0"/>
          </a:p>
        </p:txBody>
      </p:sp>
      <p:sp>
        <p:nvSpPr>
          <p:cNvPr id="4" name="Slide Number Placeholder 3"/>
          <p:cNvSpPr>
            <a:spLocks noGrp="1"/>
          </p:cNvSpPr>
          <p:nvPr>
            <p:ph type="sldNum" sz="quarter" idx="10"/>
          </p:nvPr>
        </p:nvSpPr>
        <p:spPr/>
        <p:txBody>
          <a:bodyPr/>
          <a:lstStyle/>
          <a:p>
            <a:fld id="{58CC9574-A819-4FE4-99A7-1E27AD09ADC2}" type="slidenum">
              <a:rPr lang="es-ES" smtClean="0"/>
              <a:pPr/>
              <a:t>1</a:t>
            </a:fld>
            <a:endParaRPr lang="es-ES" dirty="0"/>
          </a:p>
        </p:txBody>
      </p:sp>
    </p:spTree>
    <p:extLst>
      <p:ext uri="{BB962C8B-B14F-4D97-AF65-F5344CB8AC3E}">
        <p14:creationId xmlns:p14="http://schemas.microsoft.com/office/powerpoint/2010/main" val="1634580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2</a:t>
            </a:fld>
            <a:endParaRPr lang="es-ES"/>
          </a:p>
        </p:txBody>
      </p:sp>
    </p:spTree>
    <p:extLst>
      <p:ext uri="{BB962C8B-B14F-4D97-AF65-F5344CB8AC3E}">
        <p14:creationId xmlns:p14="http://schemas.microsoft.com/office/powerpoint/2010/main" val="4260300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3</a:t>
            </a:fld>
            <a:endParaRPr lang="es-ES"/>
          </a:p>
        </p:txBody>
      </p:sp>
    </p:spTree>
    <p:extLst>
      <p:ext uri="{BB962C8B-B14F-4D97-AF65-F5344CB8AC3E}">
        <p14:creationId xmlns:p14="http://schemas.microsoft.com/office/powerpoint/2010/main" val="349674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Article 3 </a:t>
            </a:r>
            <a:r>
              <a:rPr lang="en-US" sz="1200" b="1" i="1" u="none" strike="noStrike" kern="1200" baseline="0" dirty="0" smtClean="0">
                <a:solidFill>
                  <a:schemeClr val="tx1"/>
                </a:solidFill>
                <a:latin typeface="+mn-lt"/>
                <a:ea typeface="+mn-ea"/>
                <a:cs typeface="+mn-cs"/>
              </a:rPr>
              <a:t>Survivability exemption for Norway lobster CIGALA</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exemption from the landing obligation for species for which scientific evidence demonstrates high survival rates, as provided for in Article 15(4)(b) of Regulation (EU) No 1380/2013, shall apply to Norway lobster (</a:t>
            </a:r>
            <a:r>
              <a:rPr lang="en-US" sz="1200" b="0" i="1" u="none" strike="noStrike" kern="1200" baseline="0" dirty="0" err="1" smtClean="0">
                <a:solidFill>
                  <a:schemeClr val="tx1"/>
                </a:solidFill>
                <a:latin typeface="+mn-lt"/>
                <a:ea typeface="+mn-ea"/>
                <a:cs typeface="+mn-cs"/>
              </a:rPr>
              <a:t>Nephrops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norvegicus</a:t>
            </a:r>
            <a:r>
              <a:rPr lang="en-US" sz="1200" b="0" i="0" u="none" strike="noStrike" kern="1200" baseline="0" dirty="0" smtClean="0">
                <a:solidFill>
                  <a:schemeClr val="tx1"/>
                </a:solidFill>
                <a:latin typeface="+mn-lt"/>
                <a:ea typeface="+mn-ea"/>
                <a:cs typeface="+mn-cs"/>
              </a:rPr>
              <a:t>) caught in ICES subareas 8 and 9 with trawls (gear codes12: OTB, OTT, PTB, TBN, TBS, TB, TBB, OT, PT and TX). </a:t>
            </a:r>
          </a:p>
          <a:p>
            <a:r>
              <a:rPr lang="en-US" sz="1200" b="0" i="0" u="none" strike="noStrike" kern="1200" baseline="0" dirty="0" smtClean="0">
                <a:solidFill>
                  <a:schemeClr val="tx1"/>
                </a:solidFill>
                <a:latin typeface="+mn-lt"/>
                <a:ea typeface="+mn-ea"/>
                <a:cs typeface="+mn-cs"/>
              </a:rPr>
              <a:t>2. When discarding Norway lobster caught in cases referred to in paragraph 1, the Norway lobster shall be released whole, immediately and in the area where it has been caught. </a:t>
            </a:r>
          </a:p>
          <a:p>
            <a:endParaRPr lang="es-E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Article 4 </a:t>
            </a:r>
            <a:r>
              <a:rPr lang="en-US" sz="1200" b="1" i="1" u="none" strike="noStrike" kern="1200" baseline="0" dirty="0" smtClean="0">
                <a:solidFill>
                  <a:schemeClr val="tx1"/>
                </a:solidFill>
                <a:latin typeface="+mn-lt"/>
                <a:ea typeface="+mn-ea"/>
                <a:cs typeface="+mn-cs"/>
              </a:rPr>
              <a:t>Survivability exemption for skates and rays RAYAS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exemption from the landing obligation for species for which scientific evidence demonstrates high survival rates, as provided for in Article 15(4)(b) of Regulation (EU) No 1380/2013, shall apply to skates and rays (</a:t>
            </a:r>
            <a:r>
              <a:rPr lang="en-US" sz="1200" b="0" i="1" u="none" strike="noStrike" kern="1200" baseline="0" dirty="0" err="1" smtClean="0">
                <a:solidFill>
                  <a:schemeClr val="tx1"/>
                </a:solidFill>
                <a:latin typeface="+mn-lt"/>
                <a:ea typeface="+mn-ea"/>
                <a:cs typeface="+mn-cs"/>
              </a:rPr>
              <a:t>Rajiformes</a:t>
            </a:r>
            <a:r>
              <a:rPr lang="en-US" sz="1200" b="0" i="0" u="none" strike="noStrike" kern="1200" baseline="0" dirty="0" smtClean="0">
                <a:solidFill>
                  <a:schemeClr val="tx1"/>
                </a:solidFill>
                <a:latin typeface="+mn-lt"/>
                <a:ea typeface="+mn-ea"/>
                <a:cs typeface="+mn-cs"/>
              </a:rPr>
              <a:t>) caught with all gears in ICES subareas 8 and 9. When discarding skates and rays caught in that area, they shall be released immediately. </a:t>
            </a:r>
          </a:p>
          <a:p>
            <a:r>
              <a:rPr lang="en-US" sz="1200" b="0" i="0" u="none" strike="noStrike" kern="1200" baseline="0" dirty="0" smtClean="0">
                <a:solidFill>
                  <a:schemeClr val="tx1"/>
                </a:solidFill>
                <a:latin typeface="+mn-lt"/>
                <a:ea typeface="+mn-ea"/>
                <a:cs typeface="+mn-cs"/>
              </a:rPr>
              <a:t>2. Member States having a direct management interest shall submit yearly additional scientific information supporting the exemption laid down in paragraph 1. The </a:t>
            </a:r>
          </a:p>
          <a:p>
            <a:r>
              <a:rPr lang="en-US" sz="1200" b="0" i="0" u="none" strike="noStrike" kern="1200" baseline="0" dirty="0" smtClean="0">
                <a:solidFill>
                  <a:schemeClr val="tx1"/>
                </a:solidFill>
                <a:latin typeface="+mn-lt"/>
                <a:ea typeface="+mn-ea"/>
                <a:cs typeface="+mn-cs"/>
              </a:rPr>
              <a:t>Scientific, Technical and Economic Committee for Fisheries shall assess the provided scientific information before 1 August every year. </a:t>
            </a:r>
          </a:p>
          <a:p>
            <a:r>
              <a:rPr lang="en-US" sz="1200" b="0" i="0" u="none" strike="noStrike" kern="1200" baseline="0" dirty="0" smtClean="0">
                <a:solidFill>
                  <a:schemeClr val="tx1"/>
                </a:solidFill>
                <a:latin typeface="+mn-lt"/>
                <a:ea typeface="+mn-ea"/>
                <a:cs typeface="+mn-cs"/>
              </a:rPr>
              <a:t>3. The exemption referred to in paragraph 1 shall apply to Cuckoo ray until 31 December 2019. Member States having a direct management interest shall submit as soon as possible before 31 May 2019, additional scientific information supporting that exemption. The Scientific, Technical and Economic Committee for Fisheries shall assess the provided scientific information before 1 August 2019. </a:t>
            </a:r>
          </a:p>
          <a:p>
            <a:endParaRPr lang="es-E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Article 5 </a:t>
            </a:r>
            <a:r>
              <a:rPr lang="en-US" sz="1200" b="1" i="1" u="none" strike="noStrike" kern="1200" baseline="0" dirty="0" smtClean="0">
                <a:solidFill>
                  <a:schemeClr val="tx1"/>
                </a:solidFill>
                <a:latin typeface="+mn-lt"/>
                <a:ea typeface="+mn-ea"/>
                <a:cs typeface="+mn-cs"/>
              </a:rPr>
              <a:t>Survivability exemption for red sea bream BESUGO O VORAZ EN EL ESTRECHO PESCADO CON VORACERA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exemption from the landing obligation for species for which scientific evidence demonstrates high survival rates, as provided for in Article 15(4)(b) of Regulation (EU) No 1380/2013, shall apply to red </a:t>
            </a:r>
            <a:r>
              <a:rPr lang="en-US" sz="1200" b="0" i="0" u="none" strike="noStrike" kern="1200" baseline="0" dirty="0" err="1" smtClean="0">
                <a:solidFill>
                  <a:schemeClr val="tx1"/>
                </a:solidFill>
                <a:latin typeface="+mn-lt"/>
                <a:ea typeface="+mn-ea"/>
                <a:cs typeface="+mn-cs"/>
              </a:rPr>
              <a:t>seabream</a:t>
            </a:r>
            <a:r>
              <a:rPr lang="en-US" sz="1200" b="0" i="0"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Pagellus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bogaraveo</a:t>
            </a:r>
            <a:r>
              <a:rPr lang="en-US" sz="1200" b="0" i="0" u="none" strike="noStrike" kern="1200" baseline="0" dirty="0" smtClean="0">
                <a:solidFill>
                  <a:schemeClr val="tx1"/>
                </a:solidFill>
                <a:latin typeface="+mn-lt"/>
                <a:ea typeface="+mn-ea"/>
                <a:cs typeface="+mn-cs"/>
              </a:rPr>
              <a:t>) caught with the artisanal gear </a:t>
            </a:r>
            <a:r>
              <a:rPr lang="en-US" sz="1200" b="0" i="1" u="none" strike="noStrike" kern="1200" baseline="0" dirty="0" err="1" smtClean="0">
                <a:solidFill>
                  <a:schemeClr val="tx1"/>
                </a:solidFill>
                <a:latin typeface="+mn-lt"/>
                <a:ea typeface="+mn-ea"/>
                <a:cs typeface="+mn-cs"/>
              </a:rPr>
              <a:t>voracera</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used in ICES division 9a and to red </a:t>
            </a:r>
            <a:r>
              <a:rPr lang="en-US" sz="1200" b="0" i="0" u="none" strike="noStrike" kern="1200" baseline="0" dirty="0" err="1" smtClean="0">
                <a:solidFill>
                  <a:schemeClr val="tx1"/>
                </a:solidFill>
                <a:latin typeface="+mn-lt"/>
                <a:ea typeface="+mn-ea"/>
                <a:cs typeface="+mn-cs"/>
              </a:rPr>
              <a:t>seabream</a:t>
            </a:r>
            <a:r>
              <a:rPr lang="en-US" sz="1200" b="0" i="0" u="none" strike="noStrike" kern="1200" baseline="0" dirty="0" smtClean="0">
                <a:solidFill>
                  <a:schemeClr val="tx1"/>
                </a:solidFill>
                <a:latin typeface="+mn-lt"/>
                <a:ea typeface="+mn-ea"/>
                <a:cs typeface="+mn-cs"/>
              </a:rPr>
              <a:t>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Pagellus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bogaraveo</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caught with hooks and lines in ICES subarea 10. </a:t>
            </a:r>
          </a:p>
          <a:p>
            <a:r>
              <a:rPr lang="en-US" sz="1200" b="0" i="0" u="none" strike="noStrike" kern="1200" baseline="0" dirty="0" smtClean="0">
                <a:solidFill>
                  <a:schemeClr val="tx1"/>
                </a:solidFill>
                <a:latin typeface="+mn-lt"/>
                <a:ea typeface="+mn-ea"/>
                <a:cs typeface="+mn-cs"/>
              </a:rPr>
              <a:t>2. When discarding red sea bream caught in cases referred to in paragraph 1, the red </a:t>
            </a:r>
            <a:r>
              <a:rPr lang="en-US" sz="1200" b="0" i="0" u="none" strike="noStrike" kern="1200" baseline="0" dirty="0" err="1" smtClean="0">
                <a:solidFill>
                  <a:schemeClr val="tx1"/>
                </a:solidFill>
                <a:latin typeface="+mn-lt"/>
                <a:ea typeface="+mn-ea"/>
                <a:cs typeface="+mn-cs"/>
              </a:rPr>
              <a:t>seabream</a:t>
            </a:r>
            <a:r>
              <a:rPr lang="en-US" sz="1200" b="0" i="0" u="none" strike="noStrike" kern="1200" baseline="0" dirty="0" smtClean="0">
                <a:solidFill>
                  <a:schemeClr val="tx1"/>
                </a:solidFill>
                <a:latin typeface="+mn-lt"/>
                <a:ea typeface="+mn-ea"/>
                <a:cs typeface="+mn-cs"/>
              </a:rPr>
              <a:t> shall be released immediately. </a:t>
            </a:r>
          </a:p>
          <a:p>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4</a:t>
            </a:fld>
            <a:endParaRPr lang="es-ES"/>
          </a:p>
        </p:txBody>
      </p:sp>
    </p:spTree>
    <p:extLst>
      <p:ext uri="{BB962C8B-B14F-4D97-AF65-F5344CB8AC3E}">
        <p14:creationId xmlns:p14="http://schemas.microsoft.com/office/powerpoint/2010/main" val="415983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r>
              <a:rPr lang="fr-FR" sz="1200" b="0" i="1" u="none" strike="noStrike" kern="1200" baseline="0" dirty="0" smtClean="0">
                <a:solidFill>
                  <a:schemeClr val="tx1"/>
                </a:solidFill>
                <a:latin typeface="+mn-lt"/>
                <a:ea typeface="+mn-ea"/>
                <a:cs typeface="+mn-cs"/>
              </a:rPr>
              <a:t>Article 6 </a:t>
            </a:r>
            <a:r>
              <a:rPr lang="fr-FR" sz="1200" b="1" i="1" u="none" strike="noStrike" kern="1200" baseline="0" dirty="0" smtClean="0">
                <a:solidFill>
                  <a:schemeClr val="tx1"/>
                </a:solidFill>
                <a:latin typeface="+mn-lt"/>
                <a:ea typeface="+mn-ea"/>
                <a:cs typeface="+mn-cs"/>
              </a:rPr>
              <a:t>De minimis exemptions </a:t>
            </a:r>
          </a:p>
          <a:p>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By way of derogation from Article 15(1) of Regulation (EU) No 1380/2013, the following quantities may be discarded pursuant to Article 15(5)(c) of that Regulation: </a:t>
            </a:r>
          </a:p>
          <a:p>
            <a:r>
              <a:rPr lang="es-ES" sz="1200" b="0" i="0" u="none" strike="noStrike" kern="1200" baseline="0" dirty="0" smtClean="0">
                <a:solidFill>
                  <a:schemeClr val="tx1"/>
                </a:solidFill>
                <a:latin typeface="+mn-lt"/>
                <a:ea typeface="+mn-ea"/>
                <a:cs typeface="+mn-cs"/>
              </a:rPr>
              <a:t>(a)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hake</a:t>
            </a:r>
            <a:r>
              <a:rPr lang="es-ES" sz="1200" b="0" i="0" u="none" strike="noStrike" kern="1200" baseline="0" dirty="0" smtClean="0">
                <a:solidFill>
                  <a:schemeClr val="tx1"/>
                </a:solidFill>
                <a:latin typeface="+mn-lt"/>
                <a:ea typeface="+mn-ea"/>
                <a:cs typeface="+mn-cs"/>
              </a:rPr>
              <a:t> MERLUZA (</a:t>
            </a:r>
            <a:r>
              <a:rPr lang="es-ES" sz="1200" b="0" i="1" u="none" strike="noStrike" kern="1200" baseline="0" dirty="0" err="1" smtClean="0">
                <a:solidFill>
                  <a:schemeClr val="tx1"/>
                </a:solidFill>
                <a:latin typeface="+mn-lt"/>
                <a:ea typeface="+mn-ea"/>
                <a:cs typeface="+mn-cs"/>
              </a:rPr>
              <a:t>Merluccius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merluccius</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6%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OTT, OTB, PTB, OT, PT, TBN, TBS, TX, SSC, SPR, TB, SDN, SX, SV) and </a:t>
            </a:r>
            <a:r>
              <a:rPr lang="es-ES" sz="1200" b="0" i="0" u="none" strike="noStrike" kern="1200" baseline="0" dirty="0" err="1" smtClean="0">
                <a:solidFill>
                  <a:schemeClr val="tx1"/>
                </a:solidFill>
                <a:latin typeface="+mn-lt"/>
                <a:ea typeface="+mn-ea"/>
                <a:cs typeface="+mn-cs"/>
              </a:rPr>
              <a:t>targeting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(b) for common sole (</a:t>
            </a:r>
            <a:r>
              <a:rPr lang="en-US" sz="1200" b="0" i="1" u="none" strike="noStrike" kern="1200" baseline="0" dirty="0" err="1" smtClean="0">
                <a:solidFill>
                  <a:schemeClr val="tx1"/>
                </a:solidFill>
                <a:latin typeface="+mn-lt"/>
                <a:ea typeface="+mn-ea"/>
                <a:cs typeface="+mn-cs"/>
              </a:rPr>
              <a:t>Solea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solea</a:t>
            </a:r>
            <a:r>
              <a:rPr lang="en-US" sz="1200" b="0" i="0" u="none" strike="noStrike" kern="1200" baseline="0" dirty="0" smtClean="0">
                <a:solidFill>
                  <a:schemeClr val="tx1"/>
                </a:solidFill>
                <a:latin typeface="+mn-lt"/>
                <a:ea typeface="+mn-ea"/>
                <a:cs typeface="+mn-cs"/>
              </a:rPr>
              <a:t>), up to a maximum of 5% of the total annual catches of that species by vessels using beam trawl and bottom trawls (gear codes: OTB, OTT, PTB, TBN, TBS, TBB, OT, PT and TX) and targeting that species in ICES divisions 8a and 8b; </a:t>
            </a:r>
          </a:p>
          <a:p>
            <a:r>
              <a:rPr lang="en-US" sz="1200" b="0" i="0" u="none" strike="noStrike" kern="1200" baseline="0" dirty="0" smtClean="0">
                <a:solidFill>
                  <a:schemeClr val="tx1"/>
                </a:solidFill>
                <a:latin typeface="+mn-lt"/>
                <a:ea typeface="+mn-ea"/>
                <a:cs typeface="+mn-cs"/>
              </a:rPr>
              <a:t>(c) for common sole LENGUADO (</a:t>
            </a:r>
            <a:r>
              <a:rPr lang="en-US" sz="1200" b="0" i="1" u="none" strike="noStrike" kern="1200" baseline="0" dirty="0" err="1" smtClean="0">
                <a:solidFill>
                  <a:schemeClr val="tx1"/>
                </a:solidFill>
                <a:latin typeface="+mn-lt"/>
                <a:ea typeface="+mn-ea"/>
                <a:cs typeface="+mn-cs"/>
              </a:rPr>
              <a:t>Solea</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solea</a:t>
            </a:r>
            <a:r>
              <a:rPr lang="en-US" sz="1200" b="0" i="0" u="none" strike="noStrike" kern="1200" baseline="0" dirty="0" smtClean="0">
                <a:solidFill>
                  <a:schemeClr val="tx1"/>
                </a:solidFill>
                <a:latin typeface="+mn-lt"/>
                <a:ea typeface="+mn-ea"/>
                <a:cs typeface="+mn-cs"/>
              </a:rPr>
              <a:t>), up to a maximum of 3% of the total annual catches of that species by vessels using trammel nets and gillnets (gear codes: GNS, GN, GND, GNC, GTN, GTR and GEN) and targeting that species in ICES divisions 8a and 8b; </a:t>
            </a:r>
          </a:p>
          <a:p>
            <a:r>
              <a:rPr lang="en-US" sz="1200" b="0" i="0" u="none" strike="noStrike" kern="1200" baseline="0" dirty="0" smtClean="0">
                <a:solidFill>
                  <a:schemeClr val="tx1"/>
                </a:solidFill>
                <a:latin typeface="+mn-lt"/>
                <a:ea typeface="+mn-ea"/>
                <a:cs typeface="+mn-cs"/>
              </a:rPr>
              <a:t>(d) for </a:t>
            </a:r>
            <a:r>
              <a:rPr lang="en-US" sz="1200" b="0" i="0" u="none" strike="noStrike" kern="1200" baseline="0" dirty="0" err="1" smtClean="0">
                <a:solidFill>
                  <a:schemeClr val="tx1"/>
                </a:solidFill>
                <a:latin typeface="+mn-lt"/>
                <a:ea typeface="+mn-ea"/>
                <a:cs typeface="+mn-cs"/>
              </a:rPr>
              <a:t>alfonsinos</a:t>
            </a:r>
            <a:r>
              <a:rPr lang="en-US" sz="1200" b="0" i="0" u="none" strike="noStrike" kern="1200" baseline="0" dirty="0" smtClean="0">
                <a:solidFill>
                  <a:schemeClr val="tx1"/>
                </a:solidFill>
                <a:latin typeface="+mn-lt"/>
                <a:ea typeface="+mn-ea"/>
                <a:cs typeface="+mn-cs"/>
              </a:rPr>
              <a:t>  ALFONSINOS(</a:t>
            </a:r>
            <a:r>
              <a:rPr lang="en-US" sz="1200" b="0" i="1" u="none" strike="noStrike" kern="1200" baseline="0" dirty="0" err="1" smtClean="0">
                <a:solidFill>
                  <a:schemeClr val="tx1"/>
                </a:solidFill>
                <a:latin typeface="+mn-lt"/>
                <a:ea typeface="+mn-ea"/>
                <a:cs typeface="+mn-cs"/>
              </a:rPr>
              <a:t>Beryx</a:t>
            </a:r>
            <a:r>
              <a:rPr lang="en-US" sz="1200" b="0" i="1" u="none" strike="noStrike" kern="1200" baseline="0" dirty="0" smtClean="0">
                <a:solidFill>
                  <a:schemeClr val="tx1"/>
                </a:solidFill>
                <a:latin typeface="+mn-lt"/>
                <a:ea typeface="+mn-ea"/>
                <a:cs typeface="+mn-cs"/>
              </a:rPr>
              <a:t> spp</a:t>
            </a:r>
            <a:r>
              <a:rPr lang="en-US" sz="1200" b="0" i="0" u="none" strike="noStrike" kern="1200" baseline="0" dirty="0" smtClean="0">
                <a:solidFill>
                  <a:schemeClr val="tx1"/>
                </a:solidFill>
                <a:latin typeface="+mn-lt"/>
                <a:ea typeface="+mn-ea"/>
                <a:cs typeface="+mn-cs"/>
              </a:rPr>
              <a:t>.), up to a maximum of 5%, of the total annual catches of that species by vessels using hooks and lines (gear codes: LHP, LHM, LLS, LLD) in ICES subarea 10; </a:t>
            </a:r>
          </a:p>
          <a:p>
            <a:r>
              <a:rPr lang="en-US" sz="1200" b="0" i="0" u="none" strike="noStrike" kern="1200" baseline="0" dirty="0" smtClean="0">
                <a:solidFill>
                  <a:schemeClr val="tx1"/>
                </a:solidFill>
                <a:latin typeface="+mn-lt"/>
                <a:ea typeface="+mn-ea"/>
                <a:cs typeface="+mn-cs"/>
              </a:rPr>
              <a:t>(e) for great </a:t>
            </a:r>
            <a:r>
              <a:rPr lang="en-US" sz="1200" b="0" i="0" u="none" strike="noStrike" kern="1200" baseline="0" dirty="0" err="1" smtClean="0">
                <a:solidFill>
                  <a:schemeClr val="tx1"/>
                </a:solidFill>
                <a:latin typeface="+mn-lt"/>
                <a:ea typeface="+mn-ea"/>
                <a:cs typeface="+mn-cs"/>
              </a:rPr>
              <a:t>forkbeard</a:t>
            </a:r>
            <a:r>
              <a:rPr lang="en-US" sz="1200" b="0" i="0" u="none" strike="noStrike" kern="1200" baseline="0" dirty="0" smtClean="0">
                <a:solidFill>
                  <a:schemeClr val="tx1"/>
                </a:solidFill>
                <a:latin typeface="+mn-lt"/>
                <a:ea typeface="+mn-ea"/>
                <a:cs typeface="+mn-cs"/>
              </a:rPr>
              <a:t> BROTOLA (</a:t>
            </a:r>
            <a:r>
              <a:rPr lang="en-US" sz="1200" b="0" i="1" u="none" strike="noStrike" kern="1200" baseline="0" dirty="0" err="1" smtClean="0">
                <a:solidFill>
                  <a:schemeClr val="tx1"/>
                </a:solidFill>
                <a:latin typeface="+mn-lt"/>
                <a:ea typeface="+mn-ea"/>
                <a:cs typeface="+mn-cs"/>
              </a:rPr>
              <a:t>Phycis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blennoides</a:t>
            </a:r>
            <a:r>
              <a:rPr lang="en-US" sz="1200" b="0" i="0" u="none" strike="noStrike" kern="1200" baseline="0" dirty="0" smtClean="0">
                <a:solidFill>
                  <a:schemeClr val="tx1"/>
                </a:solidFill>
                <a:latin typeface="+mn-lt"/>
                <a:ea typeface="+mn-ea"/>
                <a:cs typeface="+mn-cs"/>
              </a:rPr>
              <a:t>), up to a maximum of 3% of the total annual catches of that species by vessels using hooks and lines (gear codes: LHP, LHM, LLS, LLD) in ICES subarea 10; </a:t>
            </a:r>
          </a:p>
          <a:p>
            <a:r>
              <a:rPr lang="es-ES" sz="1200" b="0" i="0" u="none" strike="noStrike" kern="1200" baseline="0" dirty="0" smtClean="0">
                <a:solidFill>
                  <a:schemeClr val="tx1"/>
                </a:solidFill>
                <a:latin typeface="+mn-lt"/>
                <a:ea typeface="+mn-ea"/>
                <a:cs typeface="+mn-cs"/>
              </a:rPr>
              <a:t>(f)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horse</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mackerel</a:t>
            </a:r>
            <a:r>
              <a:rPr lang="es-ES" sz="1200" b="0" i="0" u="none" strike="noStrike" kern="1200" baseline="0" dirty="0" smtClean="0">
                <a:solidFill>
                  <a:schemeClr val="tx1"/>
                </a:solidFill>
                <a:latin typeface="+mn-lt"/>
                <a:ea typeface="+mn-ea"/>
                <a:cs typeface="+mn-cs"/>
              </a:rPr>
              <a:t> JUREL </a:t>
            </a:r>
            <a:r>
              <a:rPr lang="es-ES" sz="1200" b="0" i="1" u="none" strike="noStrike" kern="1200" baseline="0" dirty="0" smtClean="0">
                <a:solidFill>
                  <a:schemeClr val="tx1"/>
                </a:solidFill>
                <a:latin typeface="+mn-lt"/>
                <a:ea typeface="+mn-ea"/>
                <a:cs typeface="+mn-cs"/>
              </a:rPr>
              <a:t>(</a:t>
            </a:r>
            <a:r>
              <a:rPr lang="es-ES" sz="1200" b="0" i="1" u="none" strike="noStrike" kern="1200" baseline="0" dirty="0" err="1" smtClean="0">
                <a:solidFill>
                  <a:schemeClr val="tx1"/>
                </a:solidFill>
                <a:latin typeface="+mn-lt"/>
                <a:ea typeface="+mn-ea"/>
                <a:cs typeface="+mn-cs"/>
              </a:rPr>
              <a:t>Trachurus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spp</a:t>
            </a:r>
            <a:r>
              <a:rPr lang="es-ES" sz="1200" b="0" i="1" u="none" strike="noStrike" kern="1200" baseline="0" dirty="0" smtClean="0">
                <a:solidFill>
                  <a:schemeClr val="tx1"/>
                </a:solidFill>
                <a:latin typeface="+mn-lt"/>
                <a:ea typeface="+mn-ea"/>
                <a:cs typeface="+mn-cs"/>
              </a:rPr>
              <a:t>.)</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7%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(g) for horse mackerel JUREL (</a:t>
            </a:r>
            <a:r>
              <a:rPr lang="en-US" sz="1200" b="0" i="1" u="none" strike="noStrike" kern="1200" baseline="0" dirty="0" err="1" smtClean="0">
                <a:solidFill>
                  <a:schemeClr val="tx1"/>
                </a:solidFill>
                <a:latin typeface="+mn-lt"/>
                <a:ea typeface="+mn-ea"/>
                <a:cs typeface="+mn-cs"/>
              </a:rPr>
              <a:t>Trachurus</a:t>
            </a:r>
            <a:r>
              <a:rPr lang="en-US" sz="1200" b="0" i="1" u="none" strike="noStrike" kern="1200" baseline="0" dirty="0" smtClean="0">
                <a:solidFill>
                  <a:schemeClr val="tx1"/>
                </a:solidFill>
                <a:latin typeface="+mn-lt"/>
                <a:ea typeface="+mn-ea"/>
                <a:cs typeface="+mn-cs"/>
              </a:rPr>
              <a:t> spp.), </a:t>
            </a:r>
            <a:r>
              <a:rPr lang="en-US" sz="1200" b="0" i="0" u="none" strike="noStrike" kern="1200" baseline="0" dirty="0" smtClean="0">
                <a:solidFill>
                  <a:schemeClr val="tx1"/>
                </a:solidFill>
                <a:latin typeface="+mn-lt"/>
                <a:ea typeface="+mn-ea"/>
                <a:cs typeface="+mn-cs"/>
              </a:rPr>
              <a:t>up to a maximum of 3% in 2019 of the total annual catches of that species by vessels using gillnets (gear codes: GNS, GND, GNC, GTR, GTN) in ICES subareas 8, 9 and 10 and </a:t>
            </a:r>
            <a:r>
              <a:rPr lang="en-US" sz="1200" b="0" i="0" u="none" strike="noStrike" kern="1200" baseline="0" dirty="0" err="1"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CECAF areas 34.1.1, 34.1.2, 34.2.0; </a:t>
            </a:r>
          </a:p>
          <a:p>
            <a:r>
              <a:rPr lang="es-ES" sz="1200" b="0" i="0" u="none" strike="noStrike" kern="1200" baseline="0" dirty="0" smtClean="0">
                <a:solidFill>
                  <a:schemeClr val="tx1"/>
                </a:solidFill>
                <a:latin typeface="+mn-lt"/>
                <a:ea typeface="+mn-ea"/>
                <a:cs typeface="+mn-cs"/>
              </a:rPr>
              <a:t>(h)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mackerel</a:t>
            </a:r>
            <a:r>
              <a:rPr lang="es-ES" sz="1200" b="0" i="0" u="none" strike="noStrike" kern="1200" baseline="0" dirty="0" smtClean="0">
                <a:solidFill>
                  <a:schemeClr val="tx1"/>
                </a:solidFill>
                <a:latin typeface="+mn-lt"/>
                <a:ea typeface="+mn-ea"/>
                <a:cs typeface="+mn-cs"/>
              </a:rPr>
              <a:t> CABALLA (</a:t>
            </a:r>
            <a:r>
              <a:rPr lang="es-ES" sz="1200" b="0" i="1" u="none" strike="noStrike" kern="1200" baseline="0" dirty="0" err="1" smtClean="0">
                <a:solidFill>
                  <a:schemeClr val="tx1"/>
                </a:solidFill>
                <a:latin typeface="+mn-lt"/>
                <a:ea typeface="+mn-ea"/>
                <a:cs typeface="+mn-cs"/>
              </a:rPr>
              <a:t>Scomber</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scombrus</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7%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(i) for mackerel CABALLA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Scomber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scombrus</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up to a maximum of 3% in 2019 of the total annual catches of that species by vessels using gillnets (gear codes: GNS, GND, GNC, GTR, GTN) in ICES subareas 8, 9 and 10 and </a:t>
            </a:r>
            <a:r>
              <a:rPr lang="en-US" sz="1200" b="0" i="0" u="none" strike="noStrike" kern="1200" baseline="0" dirty="0" err="1" smtClean="0">
                <a:solidFill>
                  <a:schemeClr val="tx1"/>
                </a:solidFill>
                <a:latin typeface="+mn-lt"/>
                <a:ea typeface="+mn-ea"/>
                <a:cs typeface="+mn-cs"/>
              </a:rPr>
              <a:t>and</a:t>
            </a:r>
            <a:r>
              <a:rPr lang="en-US" sz="1200" b="0" i="0" u="none" strike="noStrike" kern="1200" baseline="0" dirty="0" smtClean="0">
                <a:solidFill>
                  <a:schemeClr val="tx1"/>
                </a:solidFill>
                <a:latin typeface="+mn-lt"/>
                <a:ea typeface="+mn-ea"/>
                <a:cs typeface="+mn-cs"/>
              </a:rPr>
              <a:t> CECAF areas 34.1.1, 34.1.2, 34.2.0; </a:t>
            </a:r>
          </a:p>
          <a:p>
            <a:r>
              <a:rPr lang="es-ES" sz="1200" b="0" i="0" u="none" strike="noStrike" kern="1200" baseline="0" dirty="0" smtClean="0">
                <a:solidFill>
                  <a:schemeClr val="tx1"/>
                </a:solidFill>
                <a:latin typeface="+mn-lt"/>
                <a:ea typeface="+mn-ea"/>
                <a:cs typeface="+mn-cs"/>
              </a:rPr>
              <a:t>(j)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anchovy</a:t>
            </a:r>
            <a:r>
              <a:rPr lang="es-ES" sz="1200" b="0" i="0"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Engraulis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encrasicolus</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7%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s-ES" sz="1200" b="0" i="0" u="none" strike="noStrike" kern="1200" baseline="0" dirty="0" smtClean="0">
                <a:solidFill>
                  <a:schemeClr val="tx1"/>
                </a:solidFill>
                <a:latin typeface="+mn-lt"/>
                <a:ea typeface="+mn-ea"/>
                <a:cs typeface="+mn-cs"/>
              </a:rPr>
              <a:t>(k)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boarfish</a:t>
            </a:r>
            <a:r>
              <a:rPr lang="es-ES" sz="1200" b="0" i="0" u="none" strike="noStrike" kern="1200" baseline="0" dirty="0" smtClean="0">
                <a:solidFill>
                  <a:schemeClr val="tx1"/>
                </a:solidFill>
                <a:latin typeface="+mn-lt"/>
                <a:ea typeface="+mn-ea"/>
                <a:cs typeface="+mn-cs"/>
              </a:rPr>
              <a:t> OCHAVO (</a:t>
            </a:r>
            <a:r>
              <a:rPr lang="es-ES" sz="1200" b="0" i="1" u="none" strike="noStrike" kern="1200" baseline="0" dirty="0" err="1" smtClean="0">
                <a:solidFill>
                  <a:schemeClr val="tx1"/>
                </a:solidFill>
                <a:latin typeface="+mn-lt"/>
                <a:ea typeface="+mn-ea"/>
                <a:cs typeface="+mn-cs"/>
              </a:rPr>
              <a:t>Caproidae</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7%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s-ES" sz="1200" b="0" i="0" u="none" strike="noStrike" kern="1200" baseline="0" dirty="0" smtClean="0">
                <a:solidFill>
                  <a:schemeClr val="tx1"/>
                </a:solidFill>
                <a:latin typeface="+mn-lt"/>
                <a:ea typeface="+mn-ea"/>
                <a:cs typeface="+mn-cs"/>
              </a:rPr>
              <a:t>(l)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megrim</a:t>
            </a:r>
            <a:r>
              <a:rPr lang="es-ES" sz="1200" b="0" i="0" u="none" strike="noStrike" kern="1200" baseline="0" dirty="0" smtClean="0">
                <a:solidFill>
                  <a:schemeClr val="tx1"/>
                </a:solidFill>
                <a:latin typeface="+mn-lt"/>
                <a:ea typeface="+mn-ea"/>
                <a:cs typeface="+mn-cs"/>
              </a:rPr>
              <a:t> GALLO (</a:t>
            </a:r>
            <a:r>
              <a:rPr lang="es-ES" sz="1200" b="0" i="1" u="none" strike="noStrike" kern="1200" baseline="0" dirty="0" err="1" smtClean="0">
                <a:solidFill>
                  <a:schemeClr val="tx1"/>
                </a:solidFill>
                <a:latin typeface="+mn-lt"/>
                <a:ea typeface="+mn-ea"/>
                <a:cs typeface="+mn-cs"/>
              </a:rPr>
              <a:t>Lepidorhombus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spp</a:t>
            </a:r>
            <a:r>
              <a:rPr lang="es-ES" sz="1200" b="0" i="1"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5%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(m) for megrim GALLO (</a:t>
            </a:r>
            <a:r>
              <a:rPr lang="en-US" sz="1200" b="0" i="1" u="none" strike="noStrike" kern="1200" baseline="0" dirty="0" err="1" smtClean="0">
                <a:solidFill>
                  <a:schemeClr val="tx1"/>
                </a:solidFill>
                <a:latin typeface="+mn-lt"/>
                <a:ea typeface="+mn-ea"/>
                <a:cs typeface="+mn-cs"/>
              </a:rPr>
              <a:t>Lepidorhombus</a:t>
            </a:r>
            <a:r>
              <a:rPr lang="en-US" sz="1200" b="0" i="1" u="none" strike="noStrike" kern="1200" baseline="0" dirty="0" smtClean="0">
                <a:solidFill>
                  <a:schemeClr val="tx1"/>
                </a:solidFill>
                <a:latin typeface="+mn-lt"/>
                <a:ea typeface="+mn-ea"/>
                <a:cs typeface="+mn-cs"/>
              </a:rPr>
              <a:t> spp</a:t>
            </a:r>
            <a:r>
              <a:rPr lang="en-US" sz="1200" b="0" i="0" u="none" strike="noStrike" kern="1200" baseline="0" dirty="0" smtClean="0">
                <a:solidFill>
                  <a:schemeClr val="tx1"/>
                </a:solidFill>
                <a:latin typeface="+mn-lt"/>
                <a:ea typeface="+mn-ea"/>
                <a:cs typeface="+mn-cs"/>
              </a:rPr>
              <a:t>.), up to a maximum of 4% in 2019 of the total annual catches of that species by vessels using gillnets (gear codes: GNS, GND, GNC, GTR, GTN) in ICES subareas 8 and 9; </a:t>
            </a:r>
          </a:p>
          <a:p>
            <a:r>
              <a:rPr lang="es-ES" sz="1200" b="0" i="0" u="none" strike="noStrike" kern="1200" baseline="0" dirty="0" smtClean="0">
                <a:solidFill>
                  <a:schemeClr val="tx1"/>
                </a:solidFill>
                <a:latin typeface="+mn-lt"/>
                <a:ea typeface="+mn-ea"/>
                <a:cs typeface="+mn-cs"/>
              </a:rPr>
              <a:t>(n)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plaice</a:t>
            </a:r>
            <a:r>
              <a:rPr lang="es-ES" sz="1200" b="0" i="0" u="none" strike="noStrike" kern="1200" baseline="0" dirty="0" smtClean="0">
                <a:solidFill>
                  <a:schemeClr val="tx1"/>
                </a:solidFill>
                <a:latin typeface="+mn-lt"/>
                <a:ea typeface="+mn-ea"/>
                <a:cs typeface="+mn-cs"/>
              </a:rPr>
              <a:t> SOLLA (</a:t>
            </a:r>
            <a:r>
              <a:rPr lang="es-ES" sz="1200" b="0" i="1" u="none" strike="noStrike" kern="1200" baseline="0" dirty="0" err="1" smtClean="0">
                <a:solidFill>
                  <a:schemeClr val="tx1"/>
                </a:solidFill>
                <a:latin typeface="+mn-lt"/>
                <a:ea typeface="+mn-ea"/>
                <a:cs typeface="+mn-cs"/>
              </a:rPr>
              <a:t>Pleuronectes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platessa</a:t>
            </a:r>
            <a:r>
              <a:rPr lang="es-ES" sz="1200" b="0" i="1" u="none" strike="noStrike" kern="1200" baseline="0" dirty="0" smtClean="0">
                <a:solidFill>
                  <a:schemeClr val="tx1"/>
                </a:solidFill>
                <a:latin typeface="+mn-lt"/>
                <a:ea typeface="+mn-ea"/>
                <a:cs typeface="+mn-cs"/>
              </a:rPr>
              <a:t>), </a:t>
            </a:r>
            <a:r>
              <a:rPr lang="es-ES" sz="1200" b="0" i="0" u="none" strike="noStrike" kern="1200" baseline="0" dirty="0" smtClean="0">
                <a:solidFill>
                  <a:schemeClr val="tx1"/>
                </a:solidFill>
                <a:latin typeface="+mn-lt"/>
                <a:ea typeface="+mn-ea"/>
                <a:cs typeface="+mn-cs"/>
              </a:rPr>
              <a:t>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5%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(o) for plaice SOLLA (</a:t>
            </a:r>
            <a:r>
              <a:rPr lang="en-US" sz="1200" b="0" i="1" u="none" strike="noStrike" kern="1200" baseline="0" dirty="0" err="1" smtClean="0">
                <a:solidFill>
                  <a:schemeClr val="tx1"/>
                </a:solidFill>
                <a:latin typeface="+mn-lt"/>
                <a:ea typeface="+mn-ea"/>
                <a:cs typeface="+mn-cs"/>
              </a:rPr>
              <a:t>Pleuronectes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platessa</a:t>
            </a:r>
            <a:r>
              <a:rPr lang="en-US" sz="1200" b="0" i="0" u="none" strike="noStrike" kern="1200" baseline="0" dirty="0" smtClean="0">
                <a:solidFill>
                  <a:schemeClr val="tx1"/>
                </a:solidFill>
                <a:latin typeface="+mn-lt"/>
                <a:ea typeface="+mn-ea"/>
                <a:cs typeface="+mn-cs"/>
              </a:rPr>
              <a:t>), up to a maximum of 4% in 2019 of the total annual catches of that species by vessels using gillnets (gear codes: GNS, GND, GNC, GTR, GTN) in ICES subareas 8 and 9; </a:t>
            </a:r>
          </a:p>
          <a:p>
            <a:r>
              <a:rPr lang="es-ES" sz="1200" b="0" i="0" u="none" strike="noStrike" kern="1200" baseline="0" dirty="0" smtClean="0">
                <a:solidFill>
                  <a:schemeClr val="tx1"/>
                </a:solidFill>
                <a:latin typeface="+mn-lt"/>
                <a:ea typeface="+mn-ea"/>
                <a:cs typeface="+mn-cs"/>
              </a:rPr>
              <a:t>(p)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anglerfish</a:t>
            </a:r>
            <a:r>
              <a:rPr lang="es-ES" sz="1200" b="0" i="0" u="none" strike="noStrike" kern="1200" baseline="0" dirty="0" smtClean="0">
                <a:solidFill>
                  <a:schemeClr val="tx1"/>
                </a:solidFill>
                <a:latin typeface="+mn-lt"/>
                <a:ea typeface="+mn-ea"/>
                <a:cs typeface="+mn-cs"/>
              </a:rPr>
              <a:t> RAPE (</a:t>
            </a:r>
            <a:r>
              <a:rPr lang="es-ES" sz="1200" b="0" i="1" u="none" strike="noStrike" kern="1200" baseline="0" dirty="0" err="1" smtClean="0">
                <a:solidFill>
                  <a:schemeClr val="tx1"/>
                </a:solidFill>
                <a:latin typeface="+mn-lt"/>
                <a:ea typeface="+mn-ea"/>
                <a:cs typeface="+mn-cs"/>
              </a:rPr>
              <a:t>Lophiidae</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5%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(q) for anglerfish RAPE (</a:t>
            </a:r>
            <a:r>
              <a:rPr lang="en-US" sz="1200" b="0" i="1" u="none" strike="noStrike" kern="1200" baseline="0" dirty="0" err="1" smtClean="0">
                <a:solidFill>
                  <a:schemeClr val="tx1"/>
                </a:solidFill>
                <a:latin typeface="+mn-lt"/>
                <a:ea typeface="+mn-ea"/>
                <a:cs typeface="+mn-cs"/>
              </a:rPr>
              <a:t>Lophiidae</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up to a maximum of 4% in 2019 of the total annual catches of that species by vessels using gillnets (gear codes: GNS, GND, GNC, GTR, GTN) in ICES subareas 8 and 9; </a:t>
            </a:r>
          </a:p>
          <a:p>
            <a:r>
              <a:rPr lang="es-ES" sz="1200" b="0" i="0" u="none" strike="noStrike" kern="1200" baseline="0" dirty="0" smtClean="0">
                <a:solidFill>
                  <a:schemeClr val="tx1"/>
                </a:solidFill>
                <a:latin typeface="+mn-lt"/>
                <a:ea typeface="+mn-ea"/>
                <a:cs typeface="+mn-cs"/>
              </a:rPr>
              <a:t>(r)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whiting</a:t>
            </a:r>
            <a:r>
              <a:rPr lang="es-ES" sz="1200" b="0" i="0" u="none" strike="noStrike" kern="1200" baseline="0" dirty="0" smtClean="0">
                <a:solidFill>
                  <a:schemeClr val="tx1"/>
                </a:solidFill>
                <a:latin typeface="+mn-lt"/>
                <a:ea typeface="+mn-ea"/>
                <a:cs typeface="+mn-cs"/>
              </a:rPr>
              <a:t> MERLAN (</a:t>
            </a:r>
            <a:r>
              <a:rPr lang="es-ES" sz="1200" b="0" i="1" u="none" strike="noStrike" kern="1200" baseline="0" dirty="0" err="1" smtClean="0">
                <a:solidFill>
                  <a:schemeClr val="tx1"/>
                </a:solidFill>
                <a:latin typeface="+mn-lt"/>
                <a:ea typeface="+mn-ea"/>
                <a:cs typeface="+mn-cs"/>
              </a:rPr>
              <a:t>Merlangius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merlangus</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5%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(s) for whiting MERLAN (</a:t>
            </a:r>
            <a:r>
              <a:rPr lang="en-US" sz="1200" b="0" i="1" u="none" strike="noStrike" kern="1200" baseline="0" dirty="0" err="1" smtClean="0">
                <a:solidFill>
                  <a:schemeClr val="tx1"/>
                </a:solidFill>
                <a:latin typeface="+mn-lt"/>
                <a:ea typeface="+mn-ea"/>
                <a:cs typeface="+mn-cs"/>
              </a:rPr>
              <a:t>Merlangius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merlangus</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up to a maximum of 4% in 2019 of the total annual catches of that species by vessels using gillnets (gear codes: GNS, GND, GNC, GTR, GTN) in ICES subareas 8 and 9; </a:t>
            </a:r>
          </a:p>
          <a:p>
            <a:r>
              <a:rPr lang="es-ES" sz="1200" b="0" i="0" u="none" strike="noStrike" kern="1200" baseline="0" dirty="0" smtClean="0">
                <a:solidFill>
                  <a:schemeClr val="tx1"/>
                </a:solidFill>
                <a:latin typeface="+mn-lt"/>
                <a:ea typeface="+mn-ea"/>
                <a:cs typeface="+mn-cs"/>
              </a:rPr>
              <a:t>(t)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pollack</a:t>
            </a:r>
            <a:r>
              <a:rPr lang="es-ES" sz="1200" b="0" i="0" u="none" strike="noStrike" kern="1200" baseline="0" dirty="0" smtClean="0">
                <a:solidFill>
                  <a:schemeClr val="tx1"/>
                </a:solidFill>
                <a:latin typeface="+mn-lt"/>
                <a:ea typeface="+mn-ea"/>
                <a:cs typeface="+mn-cs"/>
              </a:rPr>
              <a:t> ABADEJO (</a:t>
            </a:r>
            <a:r>
              <a:rPr lang="es-ES" sz="1200" b="0" i="1" u="none" strike="noStrike" kern="1200" baseline="0" dirty="0" err="1" smtClean="0">
                <a:solidFill>
                  <a:schemeClr val="tx1"/>
                </a:solidFill>
                <a:latin typeface="+mn-lt"/>
                <a:ea typeface="+mn-ea"/>
                <a:cs typeface="+mn-cs"/>
              </a:rPr>
              <a:t>Pollachius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pollachius</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5%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TBN, TBS, TBB, OT, PT, TX, SSC, SPR, SDN, SX, SV) in ICES </a:t>
            </a:r>
            <a:r>
              <a:rPr lang="es-ES" sz="1200" b="0" i="0" u="none" strike="noStrike" kern="1200" baseline="0" dirty="0" err="1" smtClean="0">
                <a:solidFill>
                  <a:schemeClr val="tx1"/>
                </a:solidFill>
                <a:latin typeface="+mn-lt"/>
                <a:ea typeface="+mn-ea"/>
                <a:cs typeface="+mn-cs"/>
              </a:rPr>
              <a:t>subareas</a:t>
            </a:r>
            <a:r>
              <a:rPr lang="es-ES" sz="1200" b="0" i="0" u="none" strike="noStrike" kern="1200" baseline="0" dirty="0" smtClean="0">
                <a:solidFill>
                  <a:schemeClr val="tx1"/>
                </a:solidFill>
                <a:latin typeface="+mn-lt"/>
                <a:ea typeface="+mn-ea"/>
                <a:cs typeface="+mn-cs"/>
              </a:rPr>
              <a:t> 8 and 9; </a:t>
            </a:r>
          </a:p>
          <a:p>
            <a:r>
              <a:rPr lang="en-US" sz="1200" b="0" i="0" u="none" strike="noStrike" kern="1200" baseline="0" dirty="0" smtClean="0">
                <a:solidFill>
                  <a:schemeClr val="tx1"/>
                </a:solidFill>
                <a:latin typeface="+mn-lt"/>
                <a:ea typeface="+mn-ea"/>
                <a:cs typeface="+mn-cs"/>
              </a:rPr>
              <a:t>(u) for </a:t>
            </a:r>
            <a:r>
              <a:rPr lang="en-US" sz="1200" b="0" i="0" u="none" strike="noStrike" kern="1200" baseline="0" dirty="0" err="1" smtClean="0">
                <a:solidFill>
                  <a:schemeClr val="tx1"/>
                </a:solidFill>
                <a:latin typeface="+mn-lt"/>
                <a:ea typeface="+mn-ea"/>
                <a:cs typeface="+mn-cs"/>
              </a:rPr>
              <a:t>pollack</a:t>
            </a:r>
            <a:r>
              <a:rPr lang="en-US" sz="1200" b="0" i="0" u="none" strike="noStrike" kern="1200" baseline="0" dirty="0" smtClean="0">
                <a:solidFill>
                  <a:schemeClr val="tx1"/>
                </a:solidFill>
                <a:latin typeface="+mn-lt"/>
                <a:ea typeface="+mn-ea"/>
                <a:cs typeface="+mn-cs"/>
              </a:rPr>
              <a:t> ABADEJO (</a:t>
            </a:r>
            <a:r>
              <a:rPr lang="en-US" sz="1200" b="0" i="1" u="none" strike="noStrike" kern="1200" baseline="0" dirty="0" err="1" smtClean="0">
                <a:solidFill>
                  <a:schemeClr val="tx1"/>
                </a:solidFill>
                <a:latin typeface="+mn-lt"/>
                <a:ea typeface="+mn-ea"/>
                <a:cs typeface="+mn-cs"/>
              </a:rPr>
              <a:t>Pollachius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pollachius</a:t>
            </a:r>
            <a:r>
              <a:rPr lang="en-US" sz="1200" b="0" i="1" u="none" strike="noStrike" kern="1200" baseline="0" dirty="0" smtClean="0">
                <a:solidFill>
                  <a:schemeClr val="tx1"/>
                </a:solidFill>
                <a:latin typeface="+mn-lt"/>
                <a:ea typeface="+mn-ea"/>
                <a:cs typeface="+mn-cs"/>
              </a:rPr>
              <a:t>)</a:t>
            </a:r>
            <a:r>
              <a:rPr lang="en-US" sz="1200" b="0" i="0" u="none" strike="noStrike" kern="1200" baseline="0" dirty="0" smtClean="0">
                <a:solidFill>
                  <a:schemeClr val="tx1"/>
                </a:solidFill>
                <a:latin typeface="+mn-lt"/>
                <a:ea typeface="+mn-ea"/>
                <a:cs typeface="+mn-cs"/>
              </a:rPr>
              <a:t>, up to a maximum of 4% in 2019 of the total annual catches of that species by vessels using gillnets (gear codes: GNS, GND, GNC, GTR, GTN) in ICES subareas 8 and 9; </a:t>
            </a:r>
          </a:p>
          <a:p>
            <a:r>
              <a:rPr lang="es-ES" sz="1200" b="0" i="0" u="none" strike="noStrike" kern="1200" baseline="0" dirty="0" smtClean="0">
                <a:solidFill>
                  <a:srgbClr val="FF0000"/>
                </a:solidFill>
                <a:latin typeface="+mn-lt"/>
                <a:ea typeface="+mn-ea"/>
                <a:cs typeface="+mn-cs"/>
              </a:rPr>
              <a:t>(v) </a:t>
            </a:r>
            <a:r>
              <a:rPr lang="es-ES" sz="1200" b="0" i="0" u="none" strike="noStrike" kern="1200" baseline="0" dirty="0" err="1" smtClean="0">
                <a:solidFill>
                  <a:srgbClr val="FF0000"/>
                </a:solidFill>
                <a:latin typeface="+mn-lt"/>
                <a:ea typeface="+mn-ea"/>
                <a:cs typeface="+mn-cs"/>
              </a:rPr>
              <a:t>for</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great</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forkbeard</a:t>
            </a:r>
            <a:r>
              <a:rPr lang="es-ES" sz="1200" b="0" i="0" u="none" strike="noStrike" kern="1200" baseline="0" dirty="0" smtClean="0">
                <a:solidFill>
                  <a:srgbClr val="FF0000"/>
                </a:solidFill>
                <a:latin typeface="+mn-lt"/>
                <a:ea typeface="+mn-ea"/>
                <a:cs typeface="+mn-cs"/>
              </a:rPr>
              <a:t> BROTOLA DE FONDO (</a:t>
            </a:r>
            <a:r>
              <a:rPr lang="es-ES" sz="1200" b="0" i="1" u="none" strike="noStrike" kern="1200" baseline="0" dirty="0" err="1" smtClean="0">
                <a:solidFill>
                  <a:srgbClr val="FF0000"/>
                </a:solidFill>
                <a:latin typeface="+mn-lt"/>
                <a:ea typeface="+mn-ea"/>
                <a:cs typeface="+mn-cs"/>
              </a:rPr>
              <a:t>Phycis</a:t>
            </a:r>
            <a:r>
              <a:rPr lang="es-ES" sz="1200" b="0" i="1" u="none" strike="noStrike" kern="1200" baseline="0" dirty="0" smtClean="0">
                <a:solidFill>
                  <a:srgbClr val="FF0000"/>
                </a:solidFill>
                <a:latin typeface="+mn-lt"/>
                <a:ea typeface="+mn-ea"/>
                <a:cs typeface="+mn-cs"/>
              </a:rPr>
              <a:t> </a:t>
            </a:r>
            <a:r>
              <a:rPr lang="es-ES" sz="1200" b="0" i="1" u="none" strike="noStrike" kern="1200" baseline="0" dirty="0" err="1" smtClean="0">
                <a:solidFill>
                  <a:srgbClr val="FF0000"/>
                </a:solidFill>
                <a:latin typeface="+mn-lt"/>
                <a:ea typeface="+mn-ea"/>
                <a:cs typeface="+mn-cs"/>
              </a:rPr>
              <a:t>blennoides</a:t>
            </a:r>
            <a:r>
              <a:rPr lang="es-ES" sz="1200" b="0" i="0" u="none" strike="noStrike" kern="1200" baseline="0" dirty="0" smtClean="0">
                <a:solidFill>
                  <a:srgbClr val="FF0000"/>
                </a:solidFill>
                <a:latin typeface="+mn-lt"/>
                <a:ea typeface="+mn-ea"/>
                <a:cs typeface="+mn-cs"/>
              </a:rPr>
              <a:t>), up to a </a:t>
            </a:r>
            <a:r>
              <a:rPr lang="es-ES" sz="1200" b="0" i="0" u="none" strike="noStrike" kern="1200" baseline="0" dirty="0" err="1" smtClean="0">
                <a:solidFill>
                  <a:srgbClr val="FF0000"/>
                </a:solidFill>
                <a:latin typeface="+mn-lt"/>
                <a:ea typeface="+mn-ea"/>
                <a:cs typeface="+mn-cs"/>
              </a:rPr>
              <a:t>maximum</a:t>
            </a:r>
            <a:r>
              <a:rPr lang="es-ES" sz="1200" b="0" i="0" u="none" strike="noStrike" kern="1200" baseline="0" dirty="0" smtClean="0">
                <a:solidFill>
                  <a:srgbClr val="FF0000"/>
                </a:solidFill>
                <a:latin typeface="+mn-lt"/>
                <a:ea typeface="+mn-ea"/>
                <a:cs typeface="+mn-cs"/>
              </a:rPr>
              <a:t> of 7% in 2019 of </a:t>
            </a:r>
            <a:r>
              <a:rPr lang="es-ES" sz="1200" b="0" i="0" u="none" strike="noStrike" kern="1200" baseline="0" dirty="0" err="1" smtClean="0">
                <a:solidFill>
                  <a:srgbClr val="FF0000"/>
                </a:solidFill>
                <a:latin typeface="+mn-lt"/>
                <a:ea typeface="+mn-ea"/>
                <a:cs typeface="+mn-cs"/>
              </a:rPr>
              <a:t>the</a:t>
            </a:r>
            <a:r>
              <a:rPr lang="es-ES" sz="1200" b="0" i="0" u="none" strike="noStrike" kern="1200" baseline="0" dirty="0" smtClean="0">
                <a:solidFill>
                  <a:srgbClr val="FF0000"/>
                </a:solidFill>
                <a:latin typeface="+mn-lt"/>
                <a:ea typeface="+mn-ea"/>
                <a:cs typeface="+mn-cs"/>
              </a:rPr>
              <a:t> total </a:t>
            </a:r>
            <a:r>
              <a:rPr lang="es-ES" sz="1200" b="0" i="0" u="none" strike="noStrike" kern="1200" baseline="0" dirty="0" err="1" smtClean="0">
                <a:solidFill>
                  <a:srgbClr val="FF0000"/>
                </a:solidFill>
                <a:latin typeface="+mn-lt"/>
                <a:ea typeface="+mn-ea"/>
                <a:cs typeface="+mn-cs"/>
              </a:rPr>
              <a:t>annual</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catches</a:t>
            </a:r>
            <a:r>
              <a:rPr lang="es-ES" sz="1200" b="0" i="0" u="none" strike="noStrike" kern="1200" baseline="0" dirty="0" smtClean="0">
                <a:solidFill>
                  <a:srgbClr val="FF0000"/>
                </a:solidFill>
                <a:latin typeface="+mn-lt"/>
                <a:ea typeface="+mn-ea"/>
                <a:cs typeface="+mn-cs"/>
              </a:rPr>
              <a:t> of </a:t>
            </a:r>
            <a:r>
              <a:rPr lang="es-ES" sz="1200" b="0" i="0" u="none" strike="noStrike" kern="1200" baseline="0" dirty="0" err="1" smtClean="0">
                <a:solidFill>
                  <a:srgbClr val="FF0000"/>
                </a:solidFill>
                <a:latin typeface="+mn-lt"/>
                <a:ea typeface="+mn-ea"/>
                <a:cs typeface="+mn-cs"/>
              </a:rPr>
              <a:t>that</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species</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by</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vessels</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using</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beam</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trawl</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bottom</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trawls</a:t>
            </a:r>
            <a:r>
              <a:rPr lang="es-ES" sz="1200" b="0" i="0" u="none" strike="noStrike" kern="1200" baseline="0" dirty="0" smtClean="0">
                <a:solidFill>
                  <a:srgbClr val="FF0000"/>
                </a:solidFill>
                <a:latin typeface="+mn-lt"/>
                <a:ea typeface="+mn-ea"/>
                <a:cs typeface="+mn-cs"/>
              </a:rPr>
              <a:t> and </a:t>
            </a:r>
            <a:r>
              <a:rPr lang="es-ES" sz="1200" b="0" i="0" u="none" strike="noStrike" kern="1200" baseline="0" dirty="0" err="1" smtClean="0">
                <a:solidFill>
                  <a:srgbClr val="FF0000"/>
                </a:solidFill>
                <a:latin typeface="+mn-lt"/>
                <a:ea typeface="+mn-ea"/>
                <a:cs typeface="+mn-cs"/>
              </a:rPr>
              <a:t>seines</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gear</a:t>
            </a:r>
            <a:r>
              <a:rPr lang="es-ES" sz="1200" b="0" i="0" u="none" strike="noStrike" kern="1200" baseline="0" dirty="0" smtClean="0">
                <a:solidFill>
                  <a:srgbClr val="FF0000"/>
                </a:solidFill>
                <a:latin typeface="+mn-lt"/>
                <a:ea typeface="+mn-ea"/>
                <a:cs typeface="+mn-cs"/>
              </a:rPr>
              <a:t> </a:t>
            </a:r>
            <a:r>
              <a:rPr lang="es-ES" sz="1200" b="0" i="0" u="none" strike="noStrike" kern="1200" baseline="0" dirty="0" err="1" smtClean="0">
                <a:solidFill>
                  <a:srgbClr val="FF0000"/>
                </a:solidFill>
                <a:latin typeface="+mn-lt"/>
                <a:ea typeface="+mn-ea"/>
                <a:cs typeface="+mn-cs"/>
              </a:rPr>
              <a:t>codes</a:t>
            </a:r>
            <a:r>
              <a:rPr lang="es-ES" sz="1200" b="0" i="0" u="none" strike="noStrike" kern="1200" baseline="0" dirty="0" smtClean="0">
                <a:solidFill>
                  <a:srgbClr val="FF0000"/>
                </a:solidFill>
                <a:latin typeface="+mn-lt"/>
                <a:ea typeface="+mn-ea"/>
                <a:cs typeface="+mn-cs"/>
              </a:rPr>
              <a:t>: OTB, OTT, PTB, TB, TBN, TBS, OT, PT, TX, SSC, SPR, SDN, SX, SV) in ICES </a:t>
            </a:r>
            <a:r>
              <a:rPr lang="es-ES" sz="1200" b="0" i="0" u="none" strike="noStrike" kern="1200" baseline="0" dirty="0" err="1" smtClean="0">
                <a:solidFill>
                  <a:srgbClr val="FF0000"/>
                </a:solidFill>
                <a:latin typeface="+mn-lt"/>
                <a:ea typeface="+mn-ea"/>
                <a:cs typeface="+mn-cs"/>
              </a:rPr>
              <a:t>division</a:t>
            </a:r>
            <a:r>
              <a:rPr lang="es-ES" sz="1200" b="0" i="0" u="none" strike="noStrike" kern="1200" baseline="0" dirty="0" smtClean="0">
                <a:solidFill>
                  <a:srgbClr val="FF0000"/>
                </a:solidFill>
                <a:latin typeface="+mn-lt"/>
                <a:ea typeface="+mn-ea"/>
                <a:cs typeface="+mn-cs"/>
              </a:rPr>
              <a:t> 9a;  OJO SE QUITA DEL TAC</a:t>
            </a:r>
          </a:p>
          <a:p>
            <a:r>
              <a:rPr lang="es-ES" sz="1200" b="0" i="0" u="none" strike="noStrike" kern="1200" baseline="0" dirty="0" smtClean="0">
                <a:solidFill>
                  <a:schemeClr val="tx1"/>
                </a:solidFill>
                <a:latin typeface="+mn-lt"/>
                <a:ea typeface="+mn-ea"/>
                <a:cs typeface="+mn-cs"/>
              </a:rPr>
              <a:t>(x)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red </a:t>
            </a:r>
            <a:r>
              <a:rPr lang="es-ES" sz="1200" b="0" i="0" u="none" strike="noStrike" kern="1200" baseline="0" dirty="0" err="1" smtClean="0">
                <a:solidFill>
                  <a:schemeClr val="tx1"/>
                </a:solidFill>
                <a:latin typeface="+mn-lt"/>
                <a:ea typeface="+mn-ea"/>
                <a:cs typeface="+mn-cs"/>
              </a:rPr>
              <a:t>seabream</a:t>
            </a:r>
            <a:r>
              <a:rPr lang="es-ES" sz="1200" b="0" i="0" u="none" strike="noStrike" kern="1200" baseline="0" dirty="0" smtClean="0">
                <a:solidFill>
                  <a:schemeClr val="tx1"/>
                </a:solidFill>
                <a:latin typeface="+mn-lt"/>
                <a:ea typeface="+mn-ea"/>
                <a:cs typeface="+mn-cs"/>
              </a:rPr>
              <a:t> BESUGO (</a:t>
            </a:r>
            <a:r>
              <a:rPr lang="es-ES" sz="1200" b="0" i="1" u="none" strike="noStrike" kern="1200" baseline="0" dirty="0" err="1" smtClean="0">
                <a:solidFill>
                  <a:schemeClr val="tx1"/>
                </a:solidFill>
                <a:latin typeface="+mn-lt"/>
                <a:ea typeface="+mn-ea"/>
                <a:cs typeface="+mn-cs"/>
              </a:rPr>
              <a:t>Pagellus</a:t>
            </a:r>
            <a:r>
              <a:rPr lang="es-ES" sz="1200" b="0" i="1" u="none" strike="noStrike" kern="1200" baseline="0" dirty="0" smtClean="0">
                <a:solidFill>
                  <a:schemeClr val="tx1"/>
                </a:solidFill>
                <a:latin typeface="+mn-lt"/>
                <a:ea typeface="+mn-ea"/>
                <a:cs typeface="+mn-cs"/>
              </a:rPr>
              <a:t> </a:t>
            </a:r>
            <a:r>
              <a:rPr lang="es-ES" sz="1200" b="0" i="1" u="none" strike="noStrike" kern="1200" baseline="0" dirty="0" err="1" smtClean="0">
                <a:solidFill>
                  <a:schemeClr val="tx1"/>
                </a:solidFill>
                <a:latin typeface="+mn-lt"/>
                <a:ea typeface="+mn-ea"/>
                <a:cs typeface="+mn-cs"/>
              </a:rPr>
              <a:t>bogaraveo</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7%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 TBN, TBS, OT, PT, TX, SSC, SPR, SDN, SX, SV) in ICES </a:t>
            </a:r>
            <a:r>
              <a:rPr lang="es-ES" sz="1200" b="0" i="0" u="none" strike="noStrike" kern="1200" baseline="0" dirty="0" err="1" smtClean="0">
                <a:solidFill>
                  <a:schemeClr val="tx1"/>
                </a:solidFill>
                <a:latin typeface="+mn-lt"/>
                <a:ea typeface="+mn-ea"/>
                <a:cs typeface="+mn-cs"/>
              </a:rPr>
              <a:t>division</a:t>
            </a:r>
            <a:r>
              <a:rPr lang="es-ES" sz="1200" b="0" i="0" u="none" strike="noStrike" kern="1200" baseline="0" dirty="0" smtClean="0">
                <a:solidFill>
                  <a:schemeClr val="tx1"/>
                </a:solidFill>
                <a:latin typeface="+mn-lt"/>
                <a:ea typeface="+mn-ea"/>
                <a:cs typeface="+mn-cs"/>
              </a:rPr>
              <a:t> 9a; </a:t>
            </a:r>
          </a:p>
          <a:p>
            <a:r>
              <a:rPr lang="es-ES" sz="1200" b="0" i="0" u="none" strike="noStrike" kern="1200" baseline="0" dirty="0" smtClean="0">
                <a:solidFill>
                  <a:schemeClr val="tx1"/>
                </a:solidFill>
                <a:latin typeface="+mn-lt"/>
                <a:ea typeface="+mn-ea"/>
                <a:cs typeface="+mn-cs"/>
              </a:rPr>
              <a:t>(y) </a:t>
            </a:r>
            <a:r>
              <a:rPr lang="es-ES" sz="1200" b="0" i="0" u="none" strike="noStrike" kern="1200" baseline="0" dirty="0" err="1" smtClean="0">
                <a:solidFill>
                  <a:schemeClr val="tx1"/>
                </a:solidFill>
                <a:latin typeface="+mn-lt"/>
                <a:ea typeface="+mn-ea"/>
                <a:cs typeface="+mn-cs"/>
              </a:rPr>
              <a:t>for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sole</a:t>
            </a:r>
            <a:r>
              <a:rPr lang="es-ES" sz="1200" b="0" i="0" u="none" strike="noStrike" kern="1200" baseline="0" dirty="0" smtClean="0">
                <a:solidFill>
                  <a:schemeClr val="tx1"/>
                </a:solidFill>
                <a:latin typeface="+mn-lt"/>
                <a:ea typeface="+mn-ea"/>
                <a:cs typeface="+mn-cs"/>
              </a:rPr>
              <a:t> LENGUADO </a:t>
            </a:r>
            <a:r>
              <a:rPr lang="es-ES" sz="1200" b="0" i="1" u="none" strike="noStrike" kern="1200" baseline="0" dirty="0" smtClean="0">
                <a:solidFill>
                  <a:schemeClr val="tx1"/>
                </a:solidFill>
                <a:latin typeface="+mn-lt"/>
                <a:ea typeface="+mn-ea"/>
                <a:cs typeface="+mn-cs"/>
              </a:rPr>
              <a:t>(Solea </a:t>
            </a:r>
            <a:r>
              <a:rPr lang="es-ES" sz="1200" b="0" i="1" u="none" strike="noStrike" kern="1200" baseline="0" dirty="0" err="1" smtClean="0">
                <a:solidFill>
                  <a:schemeClr val="tx1"/>
                </a:solidFill>
                <a:latin typeface="+mn-lt"/>
                <a:ea typeface="+mn-ea"/>
                <a:cs typeface="+mn-cs"/>
              </a:rPr>
              <a:t>spp</a:t>
            </a:r>
            <a:r>
              <a:rPr lang="es-ES" sz="1200" b="0" i="1" u="none" strike="noStrike" kern="1200" baseline="0" dirty="0" smtClean="0">
                <a:solidFill>
                  <a:schemeClr val="tx1"/>
                </a:solidFill>
                <a:latin typeface="+mn-lt"/>
                <a:ea typeface="+mn-ea"/>
                <a:cs typeface="+mn-cs"/>
              </a:rPr>
              <a:t>.)</a:t>
            </a:r>
            <a:r>
              <a:rPr lang="es-ES" sz="1200" b="0" i="0" u="none" strike="noStrike" kern="1200" baseline="0" dirty="0" smtClean="0">
                <a:solidFill>
                  <a:schemeClr val="tx1"/>
                </a:solidFill>
                <a:latin typeface="+mn-lt"/>
                <a:ea typeface="+mn-ea"/>
                <a:cs typeface="+mn-cs"/>
              </a:rPr>
              <a:t>, up to a </a:t>
            </a:r>
            <a:r>
              <a:rPr lang="es-ES" sz="1200" b="0" i="0" u="none" strike="noStrike" kern="1200" baseline="0" dirty="0" err="1" smtClean="0">
                <a:solidFill>
                  <a:schemeClr val="tx1"/>
                </a:solidFill>
                <a:latin typeface="+mn-lt"/>
                <a:ea typeface="+mn-ea"/>
                <a:cs typeface="+mn-cs"/>
              </a:rPr>
              <a:t>maximum</a:t>
            </a:r>
            <a:r>
              <a:rPr lang="es-ES" sz="1200" b="0" i="0" u="none" strike="noStrike" kern="1200" baseline="0" dirty="0" smtClean="0">
                <a:solidFill>
                  <a:schemeClr val="tx1"/>
                </a:solidFill>
                <a:latin typeface="+mn-lt"/>
                <a:ea typeface="+mn-ea"/>
                <a:cs typeface="+mn-cs"/>
              </a:rPr>
              <a:t> of 7% in 2019 of </a:t>
            </a:r>
            <a:r>
              <a:rPr lang="es-ES" sz="1200" b="0" i="0" u="none" strike="noStrike" kern="1200" baseline="0" dirty="0" err="1" smtClean="0">
                <a:solidFill>
                  <a:schemeClr val="tx1"/>
                </a:solidFill>
                <a:latin typeface="+mn-lt"/>
                <a:ea typeface="+mn-ea"/>
                <a:cs typeface="+mn-cs"/>
              </a:rPr>
              <a:t>the</a:t>
            </a:r>
            <a:r>
              <a:rPr lang="es-ES" sz="1200" b="0" i="0" u="none" strike="noStrike" kern="1200" baseline="0" dirty="0" smtClean="0">
                <a:solidFill>
                  <a:schemeClr val="tx1"/>
                </a:solidFill>
                <a:latin typeface="+mn-lt"/>
                <a:ea typeface="+mn-ea"/>
                <a:cs typeface="+mn-cs"/>
              </a:rPr>
              <a:t> total </a:t>
            </a:r>
            <a:r>
              <a:rPr lang="es-ES" sz="1200" b="0" i="0" u="none" strike="noStrike" kern="1200" baseline="0" dirty="0" err="1" smtClean="0">
                <a:solidFill>
                  <a:schemeClr val="tx1"/>
                </a:solidFill>
                <a:latin typeface="+mn-lt"/>
                <a:ea typeface="+mn-ea"/>
                <a:cs typeface="+mn-cs"/>
              </a:rPr>
              <a:t>annual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catches</a:t>
            </a:r>
            <a:r>
              <a:rPr lang="es-ES" sz="1200" b="0" i="0" u="none" strike="noStrike" kern="1200" baseline="0" dirty="0" smtClean="0">
                <a:solidFill>
                  <a:schemeClr val="tx1"/>
                </a:solidFill>
                <a:latin typeface="+mn-lt"/>
                <a:ea typeface="+mn-ea"/>
                <a:cs typeface="+mn-cs"/>
              </a:rPr>
              <a:t> of </a:t>
            </a:r>
            <a:r>
              <a:rPr lang="es-ES" sz="1200" b="0" i="0" u="none" strike="noStrike" kern="1200" baseline="0" dirty="0" err="1" smtClean="0">
                <a:solidFill>
                  <a:schemeClr val="tx1"/>
                </a:solidFill>
                <a:latin typeface="+mn-lt"/>
                <a:ea typeface="+mn-ea"/>
                <a:cs typeface="+mn-cs"/>
              </a:rPr>
              <a:t>that</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species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by</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vessels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using</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beam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bottom</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trawls</a:t>
            </a:r>
            <a:r>
              <a:rPr lang="es-ES" sz="1200" b="0" i="0" u="none" strike="noStrike" kern="1200" baseline="0" dirty="0" smtClean="0">
                <a:solidFill>
                  <a:schemeClr val="tx1"/>
                </a:solidFill>
                <a:latin typeface="+mn-lt"/>
                <a:ea typeface="+mn-ea"/>
                <a:cs typeface="+mn-cs"/>
              </a:rPr>
              <a:t> and </a:t>
            </a:r>
            <a:r>
              <a:rPr lang="es-ES" sz="1200" b="0" i="0" u="none" strike="noStrike" kern="1200" baseline="0" dirty="0" err="1" smtClean="0">
                <a:solidFill>
                  <a:schemeClr val="tx1"/>
                </a:solidFill>
                <a:latin typeface="+mn-lt"/>
                <a:ea typeface="+mn-ea"/>
                <a:cs typeface="+mn-cs"/>
              </a:rPr>
              <a:t>seines</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gear</a:t>
            </a:r>
            <a:r>
              <a:rPr lang="es-ES" sz="1200" b="0" i="0" u="none" strike="noStrike" kern="1200" baseline="0" dirty="0" smtClean="0">
                <a:solidFill>
                  <a:schemeClr val="tx1"/>
                </a:solidFill>
                <a:latin typeface="+mn-lt"/>
                <a:ea typeface="+mn-ea"/>
                <a:cs typeface="+mn-cs"/>
              </a:rPr>
              <a:t> </a:t>
            </a:r>
            <a:r>
              <a:rPr lang="es-ES" sz="1200" b="0" i="0" u="none" strike="noStrike" kern="1200" baseline="0" dirty="0" err="1" smtClean="0">
                <a:solidFill>
                  <a:schemeClr val="tx1"/>
                </a:solidFill>
                <a:latin typeface="+mn-lt"/>
                <a:ea typeface="+mn-ea"/>
                <a:cs typeface="+mn-cs"/>
              </a:rPr>
              <a:t>codes</a:t>
            </a:r>
            <a:r>
              <a:rPr lang="es-ES" sz="1200" b="0" i="0" u="none" strike="noStrike" kern="1200" baseline="0" dirty="0" smtClean="0">
                <a:solidFill>
                  <a:schemeClr val="tx1"/>
                </a:solidFill>
                <a:latin typeface="+mn-lt"/>
                <a:ea typeface="+mn-ea"/>
                <a:cs typeface="+mn-cs"/>
              </a:rPr>
              <a:t>: OTB, OTT, PTB, TB, TBN, TBS, OT, PT, TX, SSC, SPR, SDN, SX, SV) in ICES </a:t>
            </a:r>
            <a:r>
              <a:rPr lang="es-ES" sz="1200" b="0" i="0" u="none" strike="noStrike" kern="1200" baseline="0" dirty="0" err="1" smtClean="0">
                <a:solidFill>
                  <a:schemeClr val="tx1"/>
                </a:solidFill>
                <a:latin typeface="+mn-lt"/>
                <a:ea typeface="+mn-ea"/>
                <a:cs typeface="+mn-cs"/>
              </a:rPr>
              <a:t>division</a:t>
            </a:r>
            <a:r>
              <a:rPr lang="es-ES" sz="1200" b="0" i="0" u="none" strike="noStrike" kern="1200" baseline="0" dirty="0" smtClean="0">
                <a:solidFill>
                  <a:schemeClr val="tx1"/>
                </a:solidFill>
                <a:latin typeface="+mn-lt"/>
                <a:ea typeface="+mn-ea"/>
                <a:cs typeface="+mn-cs"/>
              </a:rPr>
              <a:t> 9a. </a:t>
            </a:r>
          </a:p>
          <a:p>
            <a:r>
              <a:rPr lang="en-US" sz="1200" b="0" i="0" u="none" strike="noStrike" kern="1200" baseline="0" dirty="0" smtClean="0">
                <a:solidFill>
                  <a:schemeClr val="tx1"/>
                </a:solidFill>
                <a:latin typeface="+mn-lt"/>
                <a:ea typeface="+mn-ea"/>
                <a:cs typeface="+mn-cs"/>
              </a:rPr>
              <a:t>2. The </a:t>
            </a:r>
            <a:r>
              <a:rPr lang="en-US" sz="1200" b="0" i="1" u="none" strike="noStrike" kern="1200" baseline="0" dirty="0" smtClean="0">
                <a:solidFill>
                  <a:schemeClr val="tx1"/>
                </a:solidFill>
                <a:latin typeface="+mn-lt"/>
                <a:ea typeface="+mn-ea"/>
                <a:cs typeface="+mn-cs"/>
              </a:rPr>
              <a:t>de minimis </a:t>
            </a:r>
            <a:r>
              <a:rPr lang="en-US" sz="1200" b="0" i="0" u="none" strike="noStrike" kern="1200" baseline="0" dirty="0" smtClean="0">
                <a:solidFill>
                  <a:schemeClr val="tx1"/>
                </a:solidFill>
                <a:latin typeface="+mn-lt"/>
                <a:ea typeface="+mn-ea"/>
                <a:cs typeface="+mn-cs"/>
              </a:rPr>
              <a:t>exemptions set out in the paragraph 1 points (a) and (f)-(y) shall be provisionally applicable until 31 December 2019. Member States having a direct management interest shall submit as soon as possible before 31 May 2019, additional scientific information supporting the exemption. The Scientific, Technical and Economic Committee for Fisheries shall assess the provided scientific information before 1 August 2019. </a:t>
            </a:r>
          </a:p>
          <a:p>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5</a:t>
            </a:fld>
            <a:endParaRPr lang="es-ES"/>
          </a:p>
        </p:txBody>
      </p:sp>
    </p:spTree>
    <p:extLst>
      <p:ext uri="{BB962C8B-B14F-4D97-AF65-F5344CB8AC3E}">
        <p14:creationId xmlns:p14="http://schemas.microsoft.com/office/powerpoint/2010/main" val="415957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Article 3 </a:t>
            </a:r>
            <a:r>
              <a:rPr lang="en-US" sz="1200" b="1" i="1" u="none" strike="noStrike" kern="1200" baseline="0" dirty="0" smtClean="0">
                <a:solidFill>
                  <a:schemeClr val="tx1"/>
                </a:solidFill>
                <a:latin typeface="+mn-lt"/>
                <a:ea typeface="+mn-ea"/>
                <a:cs typeface="+mn-cs"/>
              </a:rPr>
              <a:t>Survivability exemption for Norway lobster</a:t>
            </a:r>
          </a:p>
          <a:p>
            <a:r>
              <a:rPr lang="en-US" sz="1200" b="1" i="1" u="none" strike="noStrike" kern="1200" baseline="0" dirty="0" smtClean="0">
                <a:solidFill>
                  <a:schemeClr val="tx1"/>
                </a:solidFill>
                <a:latin typeface="+mn-lt"/>
                <a:ea typeface="+mn-ea"/>
                <a:cs typeface="+mn-cs"/>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survivability exemption provided for in Article 15(4)(b) of Regulation (EU) No 1380/2013 shall apply to: </a:t>
            </a:r>
          </a:p>
          <a:p>
            <a:r>
              <a:rPr lang="en-US" sz="1200" b="0" i="0" u="none" strike="noStrike" kern="1200" baseline="0" dirty="0" smtClean="0">
                <a:solidFill>
                  <a:schemeClr val="tx1"/>
                </a:solidFill>
                <a:latin typeface="+mn-lt"/>
                <a:ea typeface="+mn-ea"/>
                <a:cs typeface="+mn-cs"/>
              </a:rPr>
              <a:t>(a) Norway lobster (</a:t>
            </a:r>
            <a:r>
              <a:rPr lang="en-US" sz="1200" b="0" i="1" u="none" strike="noStrike" kern="1200" baseline="0" dirty="0" err="1" smtClean="0">
                <a:solidFill>
                  <a:schemeClr val="tx1"/>
                </a:solidFill>
                <a:latin typeface="+mn-lt"/>
                <a:ea typeface="+mn-ea"/>
                <a:cs typeface="+mn-cs"/>
              </a:rPr>
              <a:t>Nephrops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norvegicus</a:t>
            </a:r>
            <a:r>
              <a:rPr lang="en-US" sz="1200" b="0" i="0" u="none" strike="noStrike" kern="1200" baseline="0" dirty="0" smtClean="0">
                <a:solidFill>
                  <a:schemeClr val="tx1"/>
                </a:solidFill>
                <a:latin typeface="+mn-lt"/>
                <a:ea typeface="+mn-ea"/>
                <a:cs typeface="+mn-cs"/>
              </a:rPr>
              <a:t>) caught in pots, traps or creels (gear codes:16 FPO and FIX), in ICES subareas 6 and 7; </a:t>
            </a:r>
          </a:p>
          <a:p>
            <a:r>
              <a:rPr lang="en-US" sz="1200" b="0" i="0" u="none" strike="noStrike" kern="1200" baseline="0" dirty="0" smtClean="0">
                <a:solidFill>
                  <a:schemeClr val="tx1"/>
                </a:solidFill>
                <a:latin typeface="+mn-lt"/>
                <a:ea typeface="+mn-ea"/>
                <a:cs typeface="+mn-cs"/>
              </a:rPr>
              <a:t>(b) Norway lobster (</a:t>
            </a:r>
            <a:r>
              <a:rPr lang="en-US" sz="1200" b="0" i="1" u="none" strike="noStrike" kern="1200" baseline="0" dirty="0" err="1" smtClean="0">
                <a:solidFill>
                  <a:schemeClr val="tx1"/>
                </a:solidFill>
                <a:latin typeface="+mn-lt"/>
                <a:ea typeface="+mn-ea"/>
                <a:cs typeface="+mn-cs"/>
              </a:rPr>
              <a:t>Nephrops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norvegicus</a:t>
            </a:r>
            <a:r>
              <a:rPr lang="en-US" sz="1200" b="0" i="0" u="none" strike="noStrike" kern="1200" baseline="0" dirty="0" smtClean="0">
                <a:solidFill>
                  <a:schemeClr val="tx1"/>
                </a:solidFill>
                <a:latin typeface="+mn-lt"/>
                <a:ea typeface="+mn-ea"/>
                <a:cs typeface="+mn-cs"/>
              </a:rPr>
              <a:t>) caught with bottom trawls with a mesh size equal to or larger than 100 mm in ICES subarea 7; </a:t>
            </a:r>
          </a:p>
          <a:p>
            <a:r>
              <a:rPr lang="en-US" sz="1200" b="0" i="0" u="none" strike="noStrike" kern="1200" baseline="0" dirty="0" smtClean="0">
                <a:solidFill>
                  <a:schemeClr val="tx1"/>
                </a:solidFill>
                <a:latin typeface="+mn-lt"/>
                <a:ea typeface="+mn-ea"/>
                <a:cs typeface="+mn-cs"/>
              </a:rPr>
              <a:t>(c) Norway lobster (</a:t>
            </a:r>
            <a:r>
              <a:rPr lang="en-US" sz="1200" b="0" i="1" u="none" strike="noStrike" kern="1200" baseline="0" dirty="0" err="1" smtClean="0">
                <a:solidFill>
                  <a:schemeClr val="tx1"/>
                </a:solidFill>
                <a:latin typeface="+mn-lt"/>
                <a:ea typeface="+mn-ea"/>
                <a:cs typeface="+mn-cs"/>
              </a:rPr>
              <a:t>Nephrops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norvegicus</a:t>
            </a:r>
            <a:r>
              <a:rPr lang="en-US" sz="1200" b="0" i="0" u="none" strike="noStrike" kern="1200" baseline="0" dirty="0" smtClean="0">
                <a:solidFill>
                  <a:schemeClr val="tx1"/>
                </a:solidFill>
                <a:latin typeface="+mn-lt"/>
                <a:ea typeface="+mn-ea"/>
                <a:cs typeface="+mn-cs"/>
              </a:rPr>
              <a:t>) caught with bottom trawls with a mesh size of 70-99 mm in combination with highly selective gear options in ICES subarea 7; </a:t>
            </a:r>
          </a:p>
          <a:p>
            <a:r>
              <a:rPr lang="en-US" sz="1200" b="0" i="0" u="none" strike="noStrike" kern="1200" baseline="0" dirty="0" smtClean="0">
                <a:solidFill>
                  <a:schemeClr val="tx1"/>
                </a:solidFill>
                <a:latin typeface="+mn-lt"/>
                <a:ea typeface="+mn-ea"/>
                <a:cs typeface="+mn-cs"/>
              </a:rPr>
              <a:t>(d) Norway lobster (</a:t>
            </a:r>
            <a:r>
              <a:rPr lang="en-US" sz="1200" b="0" i="1" u="none" strike="noStrike" kern="1200" baseline="0" dirty="0" err="1" smtClean="0">
                <a:solidFill>
                  <a:schemeClr val="tx1"/>
                </a:solidFill>
                <a:latin typeface="+mn-lt"/>
                <a:ea typeface="+mn-ea"/>
                <a:cs typeface="+mn-cs"/>
              </a:rPr>
              <a:t>Nephrops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norvegicus</a:t>
            </a:r>
            <a:r>
              <a:rPr lang="en-US" sz="1200" b="0" i="0" u="none" strike="noStrike" kern="1200" baseline="0" dirty="0" smtClean="0">
                <a:solidFill>
                  <a:schemeClr val="tx1"/>
                </a:solidFill>
                <a:latin typeface="+mn-lt"/>
                <a:ea typeface="+mn-ea"/>
                <a:cs typeface="+mn-cs"/>
              </a:rPr>
              <a:t>) caught with otter trawls with a mesh size of 80-110 mm in combination with highly selective gear options in ICES division 6a within twelve nautical miles of the coast.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When discarding Norway lobster caught in cases referred to in paragraph 1, the Norway lobster shall be released whole, immediately and in the area where it has been caught. </a:t>
            </a:r>
          </a:p>
          <a:p>
            <a:endParaRPr lang="en-US" sz="1200" b="0" i="0" u="none" strike="noStrike" kern="1200" baseline="0" dirty="0" smtClean="0">
              <a:solidFill>
                <a:schemeClr val="tx1"/>
              </a:solidFill>
              <a:latin typeface="+mn-lt"/>
              <a:ea typeface="+mn-ea"/>
              <a:cs typeface="+mn-cs"/>
            </a:endParaRPr>
          </a:p>
          <a:p>
            <a:r>
              <a:rPr lang="en-US" sz="1200" b="1" i="1" u="none" strike="noStrike" kern="1200" baseline="0" dirty="0" smtClean="0">
                <a:solidFill>
                  <a:schemeClr val="tx1"/>
                </a:solidFill>
                <a:latin typeface="+mn-lt"/>
                <a:ea typeface="+mn-ea"/>
                <a:cs typeface="+mn-cs"/>
              </a:rPr>
              <a:t>Survivability exemption for skates and rays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 survivability exemption provided for in Article 15(4)(b) of Regulation (EU) No 1380/2013 shall apply to total allowable catches of skates and rays (</a:t>
            </a:r>
            <a:r>
              <a:rPr lang="en-US" sz="1200" b="0" i="1" u="none" strike="noStrike" kern="1200" baseline="0" dirty="0" err="1" smtClean="0">
                <a:solidFill>
                  <a:schemeClr val="tx1"/>
                </a:solidFill>
                <a:latin typeface="+mn-lt"/>
                <a:ea typeface="+mn-ea"/>
                <a:cs typeface="+mn-cs"/>
              </a:rPr>
              <a:t>Rajiformes</a:t>
            </a:r>
            <a:r>
              <a:rPr lang="en-US" sz="1200" b="0" i="0" u="none" strike="noStrike" kern="1200" baseline="0" dirty="0" smtClean="0">
                <a:solidFill>
                  <a:schemeClr val="tx1"/>
                </a:solidFill>
                <a:latin typeface="+mn-lt"/>
                <a:ea typeface="+mn-ea"/>
                <a:cs typeface="+mn-cs"/>
              </a:rPr>
              <a:t>) caught by any fishing gear in the North Western Waters (ICES subareas 5 (excluding 5a and including only Union waters of 5b), 6 and 7). </a:t>
            </a:r>
          </a:p>
          <a:p>
            <a:r>
              <a:rPr lang="en-US" sz="1200" b="0" i="0" u="none" strike="noStrike" kern="1200" baseline="0" dirty="0" smtClean="0">
                <a:solidFill>
                  <a:schemeClr val="tx1"/>
                </a:solidFill>
                <a:latin typeface="+mn-lt"/>
                <a:ea typeface="+mn-ea"/>
                <a:cs typeface="+mn-cs"/>
              </a:rPr>
              <a:t>2. Member States having a direct management interest shall submit, every year as soon as possible before 31 May, additional scientific information supporting the exemption laid down in paragraph 1. The Scientific, Technical and Economic Committee for Fisheries (STECF) shall assess the provided scientific information before 1 August every year. </a:t>
            </a:r>
          </a:p>
          <a:p>
            <a:r>
              <a:rPr lang="en-US" sz="1200" b="0" i="0" u="none" strike="noStrike" kern="1200" baseline="0" dirty="0" smtClean="0">
                <a:solidFill>
                  <a:schemeClr val="tx1"/>
                </a:solidFill>
                <a:latin typeface="+mn-lt"/>
                <a:ea typeface="+mn-ea"/>
                <a:cs typeface="+mn-cs"/>
              </a:rPr>
              <a:t>3. The exemption set out in paragraph 1 shall apply to Cuckoo ray until 31 December 2019. Member States having a direct management interest shall submit as soon as possible before 31 May 2019, additional scientific information supporting that exemption. The Scientific, Technical and Economic Committee for Fisheries (STECF) shall assess the provided scientific information before 1 August 2019. </a:t>
            </a:r>
          </a:p>
          <a:p>
            <a:r>
              <a:rPr lang="en-US" sz="1200" b="0" i="0" u="none" strike="noStrike" kern="1200" baseline="0" dirty="0" smtClean="0">
                <a:solidFill>
                  <a:schemeClr val="tx1"/>
                </a:solidFill>
                <a:latin typeface="+mn-lt"/>
                <a:ea typeface="+mn-ea"/>
                <a:cs typeface="+mn-cs"/>
              </a:rPr>
              <a:t>4. When discarding skates and rays caught in cases referred to in paragraph 1, the skates and rays shall be released immediately and below the sea surface. </a:t>
            </a:r>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6</a:t>
            </a:fld>
            <a:endParaRPr lang="es-ES"/>
          </a:p>
        </p:txBody>
      </p:sp>
    </p:spTree>
    <p:extLst>
      <p:ext uri="{BB962C8B-B14F-4D97-AF65-F5344CB8AC3E}">
        <p14:creationId xmlns:p14="http://schemas.microsoft.com/office/powerpoint/2010/main" val="1383811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fr-FR" sz="1200" b="0" i="1" u="none" strike="noStrike" kern="1200" baseline="0" dirty="0" smtClean="0">
                <a:solidFill>
                  <a:schemeClr val="tx1"/>
                </a:solidFill>
                <a:latin typeface="+mn-lt"/>
                <a:ea typeface="+mn-ea"/>
                <a:cs typeface="+mn-cs"/>
              </a:rPr>
              <a:t>Article 8 </a:t>
            </a:r>
            <a:r>
              <a:rPr lang="fr-FR" sz="1200" b="1" i="1" u="none" strike="noStrike" kern="1200" baseline="0" dirty="0" smtClean="0">
                <a:solidFill>
                  <a:schemeClr val="tx1"/>
                </a:solidFill>
                <a:latin typeface="+mn-lt"/>
                <a:ea typeface="+mn-ea"/>
                <a:cs typeface="+mn-cs"/>
              </a:rPr>
              <a:t>De minimis exemptions </a:t>
            </a:r>
          </a:p>
          <a:p>
            <a:endParaRPr lang="fr-F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By way of derogation from Article 15(1) of Regulation (EU) No 1380/2013, the following quantities may be discarded pursuant to Article 15(5)(c) of that Regulation: </a:t>
            </a:r>
          </a:p>
          <a:p>
            <a:r>
              <a:rPr lang="en-US" sz="1200" b="0" i="0" u="none" strike="noStrike" kern="1200" baseline="0" dirty="0" smtClean="0">
                <a:solidFill>
                  <a:schemeClr val="tx1"/>
                </a:solidFill>
                <a:latin typeface="+mn-lt"/>
                <a:ea typeface="+mn-ea"/>
                <a:cs typeface="+mn-cs"/>
              </a:rPr>
              <a:t>(b) for whiting (</a:t>
            </a:r>
            <a:r>
              <a:rPr lang="en-US" sz="1200" b="0" i="1" u="none" strike="noStrike" kern="1200" baseline="0" dirty="0" err="1" smtClean="0">
                <a:solidFill>
                  <a:schemeClr val="tx1"/>
                </a:solidFill>
                <a:latin typeface="+mn-lt"/>
                <a:ea typeface="+mn-ea"/>
                <a:cs typeface="+mn-cs"/>
              </a:rPr>
              <a:t>Merlangius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merlangus</a:t>
            </a:r>
            <a:r>
              <a:rPr lang="en-US" sz="1200" b="0" i="0" u="none" strike="noStrike" kern="1200" baseline="0" dirty="0" smtClean="0">
                <a:solidFill>
                  <a:schemeClr val="tx1"/>
                </a:solidFill>
                <a:latin typeface="+mn-lt"/>
                <a:ea typeface="+mn-ea"/>
                <a:cs typeface="+mn-cs"/>
              </a:rPr>
              <a:t>), up to a maximum of 6% in 2019, and up to a 5% in 2020 and 2021, of the total annual catches of that species by vessels using bottom trawls and seines with a mesh size equal to or greater than 80 mm (OTB, OTT, OT, PTB, PT, SSC, SDN, SPR, SX, SV, TBN, TBS, TB, TX), pelagic trawls (OTM, PTM) and beam trawls (BT2) with a mesh size of 80-119 mm in ICES divisions 7b-c and 7e-k; </a:t>
            </a:r>
          </a:p>
          <a:p>
            <a:r>
              <a:rPr lang="en-US" sz="1200" b="0" i="0" u="none" strike="noStrike" kern="1200" baseline="0" dirty="0" smtClean="0">
                <a:solidFill>
                  <a:schemeClr val="tx1"/>
                </a:solidFill>
                <a:latin typeface="+mn-lt"/>
                <a:ea typeface="+mn-ea"/>
                <a:cs typeface="+mn-cs"/>
              </a:rPr>
              <a:t>(e) for haddock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Melanogrammus</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aeglefinus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up to a maximum of 7% in 2019 of the total annual catches of that species by vessels using bottom trawls, seines and beam trawls with a mesh size equal to or greater than 80 mm in ICES divisions 7b-7c and 7e-7k; </a:t>
            </a:r>
          </a:p>
          <a:p>
            <a:r>
              <a:rPr lang="en-US" sz="1200" b="0" i="0" u="none" strike="noStrike" kern="1200" baseline="0" dirty="0" smtClean="0">
                <a:solidFill>
                  <a:schemeClr val="tx1"/>
                </a:solidFill>
                <a:latin typeface="+mn-lt"/>
                <a:ea typeface="+mn-ea"/>
                <a:cs typeface="+mn-cs"/>
              </a:rPr>
              <a:t>(g) for horse mackerel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Trachurus</a:t>
            </a:r>
            <a:r>
              <a:rPr lang="en-US" sz="1200" b="0" i="1" u="none" strike="noStrike" kern="1200" baseline="0" dirty="0" smtClean="0">
                <a:solidFill>
                  <a:schemeClr val="tx1"/>
                </a:solidFill>
                <a:latin typeface="+mn-lt"/>
                <a:ea typeface="+mn-ea"/>
                <a:cs typeface="+mn-cs"/>
              </a:rPr>
              <a:t> spp.), </a:t>
            </a:r>
            <a:r>
              <a:rPr lang="en-US" sz="1200" b="0" i="0" u="none" strike="noStrike" kern="1200" baseline="0" dirty="0" smtClean="0">
                <a:solidFill>
                  <a:schemeClr val="tx1"/>
                </a:solidFill>
                <a:latin typeface="+mn-lt"/>
                <a:ea typeface="+mn-ea"/>
                <a:cs typeface="+mn-cs"/>
              </a:rPr>
              <a:t>up to a maximum of 7% in 2019 of the total annual catches of that species by vessels using bottom trawls, seines and beam trawls in ICES subarea 6 and ICES divisions 7b-7k; </a:t>
            </a:r>
          </a:p>
          <a:p>
            <a:r>
              <a:rPr lang="en-US" sz="1200" b="0" i="0" u="none" strike="noStrike" kern="1200" baseline="0" dirty="0" smtClean="0">
                <a:solidFill>
                  <a:schemeClr val="tx1"/>
                </a:solidFill>
                <a:latin typeface="+mn-lt"/>
                <a:ea typeface="+mn-ea"/>
                <a:cs typeface="+mn-cs"/>
              </a:rPr>
              <a:t>(h) for mackerel </a:t>
            </a:r>
            <a:r>
              <a:rPr lang="en-US" sz="1200" b="0" i="1" u="none" strike="noStrike" kern="1200" baseline="0" dirty="0" smtClean="0">
                <a:solidFill>
                  <a:schemeClr val="tx1"/>
                </a:solidFill>
                <a:latin typeface="+mn-lt"/>
                <a:ea typeface="+mn-ea"/>
                <a:cs typeface="+mn-cs"/>
              </a:rPr>
              <a:t>(</a:t>
            </a:r>
            <a:r>
              <a:rPr lang="en-US" sz="1200" b="0" i="1" u="none" strike="noStrike" kern="1200" baseline="0" dirty="0" err="1" smtClean="0">
                <a:solidFill>
                  <a:schemeClr val="tx1"/>
                </a:solidFill>
                <a:latin typeface="+mn-lt"/>
                <a:ea typeface="+mn-ea"/>
                <a:cs typeface="+mn-cs"/>
              </a:rPr>
              <a:t>Scomber</a:t>
            </a:r>
            <a:r>
              <a:rPr lang="en-US" sz="1200" b="0" i="1" u="none" strike="noStrike" kern="1200" baseline="0" dirty="0" smtClean="0">
                <a:solidFill>
                  <a:schemeClr val="tx1"/>
                </a:solidFill>
                <a:latin typeface="+mn-lt"/>
                <a:ea typeface="+mn-ea"/>
                <a:cs typeface="+mn-cs"/>
              </a:rPr>
              <a:t> </a:t>
            </a:r>
            <a:r>
              <a:rPr lang="en-US" sz="1200" b="0" i="1" u="none" strike="noStrike" kern="1200" baseline="0" dirty="0" err="1" smtClean="0">
                <a:solidFill>
                  <a:schemeClr val="tx1"/>
                </a:solidFill>
                <a:latin typeface="+mn-lt"/>
                <a:ea typeface="+mn-ea"/>
                <a:cs typeface="+mn-cs"/>
              </a:rPr>
              <a:t>scombrus</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up to a maximum of 7% in 2019 of the total annual catches of that species by vessels using bottom trawls, seines and beam trawls in ICES subarea 6 and ICES divisions 7b-7k. </a:t>
            </a:r>
          </a:p>
          <a:p>
            <a:endParaRPr lang="es-E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2. The </a:t>
            </a:r>
            <a:r>
              <a:rPr lang="en-US" sz="1200" b="0" i="1" u="none" strike="noStrike" kern="1200" baseline="0" dirty="0" smtClean="0">
                <a:solidFill>
                  <a:schemeClr val="tx1"/>
                </a:solidFill>
                <a:latin typeface="+mn-lt"/>
                <a:ea typeface="+mn-ea"/>
                <a:cs typeface="+mn-cs"/>
              </a:rPr>
              <a:t>de minimis </a:t>
            </a:r>
            <a:r>
              <a:rPr lang="en-US" sz="1200" b="0" i="0" u="none" strike="noStrike" kern="1200" baseline="0" dirty="0" smtClean="0">
                <a:solidFill>
                  <a:schemeClr val="tx1"/>
                </a:solidFill>
                <a:latin typeface="+mn-lt"/>
                <a:ea typeface="+mn-ea"/>
                <a:cs typeface="+mn-cs"/>
              </a:rPr>
              <a:t>exemptions set out in the paragraph 1 points (e)-(h) shall be applicable until 31 December 2019. Member States having a direct management interest shall submit as soon as possible before 31 May 2019, additional scientific information supporting the exemption. The Scientific, Technical and Economic Committee for Fisheries shall assess the provided scientific information before 1 August 2019. </a:t>
            </a:r>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7</a:t>
            </a:fld>
            <a:endParaRPr lang="es-ES"/>
          </a:p>
        </p:txBody>
      </p:sp>
    </p:spTree>
    <p:extLst>
      <p:ext uri="{BB962C8B-B14F-4D97-AF65-F5344CB8AC3E}">
        <p14:creationId xmlns:p14="http://schemas.microsoft.com/office/powerpoint/2010/main" val="52215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Meter</a:t>
            </a:r>
            <a:r>
              <a:rPr lang="es-ES" baseline="0" dirty="0" smtClean="0"/>
              <a:t> ejemplos de condiciones especiales</a:t>
            </a:r>
          </a:p>
          <a:p>
            <a:r>
              <a:rPr lang="es-ES" baseline="0" dirty="0" smtClean="0"/>
              <a:t>Eliminación de </a:t>
            </a:r>
            <a:r>
              <a:rPr lang="es-ES" baseline="0" dirty="0" err="1" smtClean="0"/>
              <a:t>TACs</a:t>
            </a:r>
            <a:r>
              <a:rPr lang="es-ES" baseline="0" dirty="0" smtClean="0"/>
              <a:t> por ejemplo ya se ve en el reglamento de profundas en el que se ha quitado la brótola de fondo, se ha pedido también para ochavo y pejerrey.</a:t>
            </a:r>
          </a:p>
          <a:p>
            <a:r>
              <a:rPr lang="es-ES" baseline="0" dirty="0" smtClean="0"/>
              <a:t>Bolsa de cuota, propuesta que no está siendo muy bien recibida por ciertos EEMM</a:t>
            </a:r>
          </a:p>
          <a:p>
            <a:r>
              <a:rPr lang="es-ES" baseline="0" dirty="0" smtClean="0"/>
              <a:t>Swaps, vamos a tener reuniones con los EEMM para estos temas.</a:t>
            </a:r>
            <a:endParaRPr lang="es-ES" dirty="0"/>
          </a:p>
        </p:txBody>
      </p:sp>
      <p:sp>
        <p:nvSpPr>
          <p:cNvPr id="4" name="Marcador de número de diapositiva 3"/>
          <p:cNvSpPr>
            <a:spLocks noGrp="1"/>
          </p:cNvSpPr>
          <p:nvPr>
            <p:ph type="sldNum" sz="quarter" idx="10"/>
          </p:nvPr>
        </p:nvSpPr>
        <p:spPr/>
        <p:txBody>
          <a:bodyPr/>
          <a:lstStyle/>
          <a:p>
            <a:fld id="{58CC9574-A819-4FE4-99A7-1E27AD09ADC2}" type="slidenum">
              <a:rPr lang="es-ES" smtClean="0"/>
              <a:pPr/>
              <a:t>8</a:t>
            </a:fld>
            <a:endParaRPr lang="es-ES"/>
          </a:p>
        </p:txBody>
      </p:sp>
    </p:spTree>
    <p:extLst>
      <p:ext uri="{BB962C8B-B14F-4D97-AF65-F5344CB8AC3E}">
        <p14:creationId xmlns:p14="http://schemas.microsoft.com/office/powerpoint/2010/main" val="395096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ln>
            <a:solidFill>
              <a:schemeClr val="accent1"/>
            </a:solidFill>
            <a:prstDash val="dash"/>
          </a:ln>
        </p:spPr>
        <p:txBody>
          <a:bodyPr vert="horz" lIns="90833" tIns="45416" rIns="90833" bIns="45416" rtlCol="0"/>
          <a:lstStyle/>
          <a:p>
            <a:pPr algn="just"/>
            <a:endParaRPr lang="es-ES" dirty="0"/>
          </a:p>
        </p:txBody>
      </p:sp>
      <p:sp>
        <p:nvSpPr>
          <p:cNvPr id="4" name="Slide Number Placeholder 3"/>
          <p:cNvSpPr>
            <a:spLocks noGrp="1"/>
          </p:cNvSpPr>
          <p:nvPr>
            <p:ph type="sldNum" sz="quarter" idx="10"/>
          </p:nvPr>
        </p:nvSpPr>
        <p:spPr/>
        <p:txBody>
          <a:bodyPr/>
          <a:lstStyle/>
          <a:p>
            <a:fld id="{58CC9574-A819-4FE4-99A7-1E27AD09ADC2}" type="slidenum">
              <a:rPr lang="es-ES" smtClean="0"/>
              <a:pPr/>
              <a:t>20</a:t>
            </a:fld>
            <a:endParaRPr lang="es-ES" dirty="0"/>
          </a:p>
        </p:txBody>
      </p:sp>
    </p:spTree>
    <p:extLst>
      <p:ext uri="{BB962C8B-B14F-4D97-AF65-F5344CB8AC3E}">
        <p14:creationId xmlns:p14="http://schemas.microsoft.com/office/powerpoint/2010/main" val="2127168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777637"/>
            <a:ext cx="7668994" cy="2296266"/>
          </a:xfrm>
          <a:prstGeom prst="rect">
            <a:avLst/>
          </a:prstGeom>
        </p:spPr>
      </p:pic>
      <p:pic>
        <p:nvPicPr>
          <p:cNvPr id="10" name="Picture 9"/>
          <p:cNvPicPr>
            <a:picLocks noChangeAspect="1"/>
          </p:cNvPicPr>
          <p:nvPr userDrawn="1"/>
        </p:nvPicPr>
        <p:blipFill>
          <a:blip r:embed="rId5" cstate="print">
            <a:duotone>
              <a:prstClr val="black"/>
              <a:schemeClr val="accent5">
                <a:tint val="45000"/>
                <a:satMod val="400000"/>
              </a:schemeClr>
            </a:duotone>
          </a:blip>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duotone>
              <a:schemeClr val="accent2">
                <a:shade val="45000"/>
                <a:satMod val="135000"/>
              </a:schemeClr>
              <a:prstClr val="white"/>
            </a:duotone>
          </a:blip>
          <a:stretch>
            <a:fillRect/>
          </a:stretch>
        </p:blipFill>
        <p:spPr>
          <a:xfrm>
            <a:off x="20548" y="5089818"/>
            <a:ext cx="9098280" cy="1737360"/>
          </a:xfrm>
          <a:prstGeom prst="rect">
            <a:avLst/>
          </a:prstGeom>
        </p:spPr>
      </p:pic>
      <p:sp>
        <p:nvSpPr>
          <p:cNvPr id="12"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solidFill>
                <a:srgbClr val="F47F28"/>
              </a:solidFill>
            </a:endParaRPr>
          </a:p>
        </p:txBody>
      </p:sp>
    </p:spTree>
    <p:extLst>
      <p:ext uri="{BB962C8B-B14F-4D97-AF65-F5344CB8AC3E}">
        <p14:creationId xmlns:p14="http://schemas.microsoft.com/office/powerpoint/2010/main" val="272652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10" presetClass="entr" presetSubtype="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Tree>
    <p:extLst>
      <p:ext uri="{BB962C8B-B14F-4D97-AF65-F5344CB8AC3E}">
        <p14:creationId xmlns:p14="http://schemas.microsoft.com/office/powerpoint/2010/main" val="15937537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Tree>
    <p:extLst>
      <p:ext uri="{BB962C8B-B14F-4D97-AF65-F5344CB8AC3E}">
        <p14:creationId xmlns:p14="http://schemas.microsoft.com/office/powerpoint/2010/main" val="251208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con texto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es-ES">
                <a:solidFill>
                  <a:schemeClr val="bg1"/>
                </a:solidFill>
              </a:defRPr>
            </a:lvl1pPr>
          </a:lstStyle>
          <a:p>
            <a:fld id="{A258050E-B668-4FA7-85AD-C750C80A6E9B}" type="datetimeFigureOut">
              <a:rPr lang="es-ES"/>
              <a:pPr/>
              <a:t>24/11/2018</a:t>
            </a:fld>
            <a:endParaRPr kumimoji="0" lang="es-ES"/>
          </a:p>
        </p:txBody>
      </p:sp>
      <p:sp>
        <p:nvSpPr>
          <p:cNvPr id="4" name="Footer Placeholder 3"/>
          <p:cNvSpPr>
            <a:spLocks noGrp="1"/>
          </p:cNvSpPr>
          <p:nvPr>
            <p:ph type="ftr" sz="quarter" idx="11"/>
          </p:nvPr>
        </p:nvSpPr>
        <p:spPr/>
        <p:txBody>
          <a:bodyPr/>
          <a:lstStyle>
            <a:lvl1pPr eaLnBrk="1" latinLnBrk="0" hangingPunct="1">
              <a:defRPr kumimoji="0" lang="es-ES">
                <a:solidFill>
                  <a:schemeClr val="bg1"/>
                </a:solidFill>
              </a:defRPr>
            </a:lvl1pPr>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chemeClr val="bg1"/>
                </a:solidFill>
              </a:defRPr>
            </a:lvl1pPr>
          </a:lstStyle>
          <a:p>
            <a:fld id="{240D5ECE-8B49-45CD-BE81-EF81920D1969}" type="slidenum">
              <a:rPr/>
              <a:pPr/>
              <a:t>‹Nº›</a:t>
            </a:fld>
            <a:endParaRPr kumimoji="0" lang="es-ES"/>
          </a:p>
        </p:txBody>
      </p:sp>
      <p:sp>
        <p:nvSpPr>
          <p:cNvPr id="7" name="Rectangle 6"/>
          <p:cNvSpPr/>
          <p:nvPr userDrawn="1"/>
        </p:nvSpPr>
        <p:spPr>
          <a:xfrm>
            <a:off x="0" y="2895600"/>
            <a:ext cx="7543800" cy="2133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es-ES" sz="4000" kern="1200">
                <a:solidFill>
                  <a:schemeClr val="bg1"/>
                </a:solidFill>
                <a:latin typeface="+mn-lt"/>
                <a:ea typeface="+mn-ea"/>
                <a:cs typeface="+mn-cs"/>
              </a:defRPr>
            </a:lvl1pPr>
          </a:lstStyle>
          <a:p>
            <a:pPr eaLnBrk="1" latinLnBrk="0" hangingPunct="1"/>
            <a:r>
              <a:rPr lang="es-ES" dirty="0" smtClean="0"/>
              <a:t>Haga clic para modificar el estilo de título del patrón</a:t>
            </a:r>
            <a:endParaRPr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es-ES" sz="1800" b="1" kern="1200">
                <a:solidFill>
                  <a:schemeClr val="bg1">
                    <a:lumMod val="65000"/>
                  </a:schemeClr>
                </a:solidFill>
                <a:latin typeface="Calibri" pitchFamily="34" charset="0"/>
                <a:ea typeface="+mn-ea"/>
                <a:cs typeface="+mn-cs"/>
              </a:defRPr>
            </a:lvl1pPr>
          </a:lstStyle>
          <a:p>
            <a:pPr lvl="0"/>
            <a:r>
              <a:rPr kumimoji="0" lang="es-ES"/>
              <a:t>Haga clic para modificar el estilo de subtítulo del patrón</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4"/>
          <p:cNvPicPr>
            <a:picLocks noChangeAspect="1"/>
          </p:cNvPicPr>
          <p:nvPr userDrawn="1"/>
        </p:nvPicPr>
        <p:blipFill rotWithShape="1">
          <a:blip r:embed="rId2" cstate="print">
            <a:duotone>
              <a:schemeClr val="accent1">
                <a:shade val="45000"/>
                <a:satMod val="135000"/>
              </a:schemeClr>
              <a:prstClr val="white"/>
            </a:duotone>
          </a:blip>
          <a:srcRect l="2599" r="5874" b="5262"/>
          <a:stretch/>
        </p:blipFill>
        <p:spPr>
          <a:xfrm>
            <a:off x="627" y="5804306"/>
            <a:ext cx="9144000" cy="1053694"/>
          </a:xfrm>
          <a:prstGeom prst="rect">
            <a:avLst/>
          </a:prstGeom>
        </p:spPr>
      </p:pic>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pic>
        <p:nvPicPr>
          <p:cNvPr id="8" name="Imagen 7"/>
          <p:cNvPicPr>
            <a:picLocks noChangeAspect="1"/>
          </p:cNvPicPr>
          <p:nvPr userDrawn="1"/>
        </p:nvPicPr>
        <p:blipFill>
          <a:blip r:embed="rId3"/>
          <a:stretch>
            <a:fillRect/>
          </a:stretch>
        </p:blipFill>
        <p:spPr>
          <a:xfrm>
            <a:off x="6479817" y="0"/>
            <a:ext cx="2664183" cy="695004"/>
          </a:xfrm>
          <a:prstGeom prst="rect">
            <a:avLst/>
          </a:prstGeom>
        </p:spPr>
      </p:pic>
    </p:spTree>
    <p:extLst>
      <p:ext uri="{BB962C8B-B14F-4D97-AF65-F5344CB8AC3E}">
        <p14:creationId xmlns:p14="http://schemas.microsoft.com/office/powerpoint/2010/main" val="11610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Picture 4"/>
          <p:cNvPicPr>
            <a:picLocks noChangeAspect="1"/>
          </p:cNvPicPr>
          <p:nvPr userDrawn="1"/>
        </p:nvPicPr>
        <p:blipFill rotWithShape="1">
          <a:blip r:embed="rId2" cstate="print">
            <a:duotone>
              <a:schemeClr val="accent1">
                <a:shade val="45000"/>
                <a:satMod val="135000"/>
              </a:schemeClr>
              <a:prstClr val="white"/>
            </a:duotone>
          </a:blip>
          <a:srcRect l="2599" r="5874" b="5262"/>
          <a:stretch/>
        </p:blipFill>
        <p:spPr>
          <a:xfrm>
            <a:off x="3530" y="5776517"/>
            <a:ext cx="9144000" cy="1053694"/>
          </a:xfrm>
          <a:prstGeom prst="rect">
            <a:avLst/>
          </a:prstGeom>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7C70E80-A76E-4A6D-9368-71C4FAACB5EC}" type="datetimeFigureOut">
              <a:rPr lang="es-ES" smtClean="0"/>
              <a:pPr/>
              <a:t>24/11/2018</a:t>
            </a:fld>
            <a:endParaRPr lang="es-ES"/>
          </a:p>
        </p:txBody>
      </p:sp>
      <p:sp>
        <p:nvSpPr>
          <p:cNvPr id="5" name="4 Marcador de pie de página"/>
          <p:cNvSpPr>
            <a:spLocks noGrp="1"/>
          </p:cNvSpPr>
          <p:nvPr>
            <p:ph type="ftr" sz="quarter" idx="11"/>
          </p:nvPr>
        </p:nvSpPr>
        <p:spPr/>
        <p:txBody>
          <a:bodyPr/>
          <a:lstStyle/>
          <a:p>
            <a:endParaRPr kumimoji="0" lang="es-ES"/>
          </a:p>
        </p:txBody>
      </p:sp>
      <p:sp>
        <p:nvSpPr>
          <p:cNvPr id="6" name="5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
        <p:nvSpPr>
          <p:cNvPr id="7" name="Oval 6"/>
          <p:cNvSpPr/>
          <p:nvPr userDrawn="1"/>
        </p:nvSpPr>
        <p:spPr>
          <a:xfrm>
            <a:off x="762000" y="1946209"/>
            <a:ext cx="2057400" cy="2057400"/>
          </a:xfrm>
          <a:prstGeom prst="ellipse">
            <a:avLst/>
          </a:prstGeom>
          <a:gradFill flip="none" rotWithShape="1">
            <a:gsLst>
              <a:gs pos="50000">
                <a:schemeClr val="accent1">
                  <a:lumMod val="50000"/>
                </a:schemeClr>
              </a:gs>
              <a:gs pos="77000">
                <a:schemeClr val="accent1">
                  <a:lumMod val="75000"/>
                </a:schemeClr>
              </a:gs>
              <a:gs pos="94000">
                <a:srgbClr val="C4D6EB"/>
              </a:gs>
              <a:gs pos="100000">
                <a:srgbClr val="FFEBFA"/>
              </a:gs>
            </a:gsLst>
            <a:lin ang="5400000" scaled="1"/>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s-ES"/>
              <a:t>       </a:t>
            </a:r>
          </a:p>
        </p:txBody>
      </p:sp>
    </p:spTree>
    <p:extLst>
      <p:ext uri="{BB962C8B-B14F-4D97-AF65-F5344CB8AC3E}">
        <p14:creationId xmlns:p14="http://schemas.microsoft.com/office/powerpoint/2010/main" val="363197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Tree>
    <p:extLst>
      <p:ext uri="{BB962C8B-B14F-4D97-AF65-F5344CB8AC3E}">
        <p14:creationId xmlns:p14="http://schemas.microsoft.com/office/powerpoint/2010/main" val="40715401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8" name="7 Marcador de pie de página"/>
          <p:cNvSpPr>
            <a:spLocks noGrp="1"/>
          </p:cNvSpPr>
          <p:nvPr>
            <p:ph type="ftr" sz="quarter" idx="11"/>
          </p:nvPr>
        </p:nvSpPr>
        <p:spPr/>
        <p:txBody>
          <a:bodyPr/>
          <a:lstStyle/>
          <a:p>
            <a:endParaRPr kumimoji="0" lang="es-ES"/>
          </a:p>
        </p:txBody>
      </p:sp>
      <p:sp>
        <p:nvSpPr>
          <p:cNvPr id="9" name="8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Tree>
    <p:extLst>
      <p:ext uri="{BB962C8B-B14F-4D97-AF65-F5344CB8AC3E}">
        <p14:creationId xmlns:p14="http://schemas.microsoft.com/office/powerpoint/2010/main" val="1206359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4" name="3 Marcador de pie de página"/>
          <p:cNvSpPr>
            <a:spLocks noGrp="1"/>
          </p:cNvSpPr>
          <p:nvPr>
            <p:ph type="ftr" sz="quarter" idx="11"/>
          </p:nvPr>
        </p:nvSpPr>
        <p:spPr/>
        <p:txBody>
          <a:bodyPr/>
          <a:lstStyle/>
          <a:p>
            <a:endParaRPr kumimoji="0" lang="es-ES"/>
          </a:p>
        </p:txBody>
      </p:sp>
      <p:sp>
        <p:nvSpPr>
          <p:cNvPr id="5" name="4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pic>
        <p:nvPicPr>
          <p:cNvPr id="6" name="Picture 5"/>
          <p:cNvPicPr>
            <a:picLocks noChangeAspect="1"/>
          </p:cNvPicPr>
          <p:nvPr userDrawn="1"/>
        </p:nvPicPr>
        <p:blipFill>
          <a:blip r:embed="rId2" cstate="print"/>
          <a:stretch>
            <a:fillRect/>
          </a:stretch>
        </p:blipFill>
        <p:spPr>
          <a:xfrm>
            <a:off x="0" y="762000"/>
            <a:ext cx="2445488" cy="2286000"/>
          </a:xfrm>
          <a:prstGeom prst="rect">
            <a:avLst/>
          </a:prstGeom>
        </p:spPr>
      </p:pic>
    </p:spTree>
    <p:extLst>
      <p:ext uri="{BB962C8B-B14F-4D97-AF65-F5344CB8AC3E}">
        <p14:creationId xmlns:p14="http://schemas.microsoft.com/office/powerpoint/2010/main" val="236419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F934E2-BBB6-4D34-BB01-078E9AA25260}" type="datetimeFigureOut">
              <a:rPr lang="es-ES" smtClean="0"/>
              <a:pPr/>
              <a:t>24/11/2018</a:t>
            </a:fld>
            <a:endParaRPr kumimoji="0" lang="es-ES"/>
          </a:p>
        </p:txBody>
      </p:sp>
      <p:sp>
        <p:nvSpPr>
          <p:cNvPr id="3" name="2 Marcador de pie de página"/>
          <p:cNvSpPr>
            <a:spLocks noGrp="1"/>
          </p:cNvSpPr>
          <p:nvPr>
            <p:ph type="ftr" sz="quarter" idx="11"/>
          </p:nvPr>
        </p:nvSpPr>
        <p:spPr/>
        <p:txBody>
          <a:bodyPr/>
          <a:lstStyle/>
          <a:p>
            <a:endParaRPr kumimoji="0" lang="es-ES"/>
          </a:p>
        </p:txBody>
      </p:sp>
      <p:sp>
        <p:nvSpPr>
          <p:cNvPr id="4" name="3 Marcador de número de diapositiva"/>
          <p:cNvSpPr>
            <a:spLocks noGrp="1"/>
          </p:cNvSpPr>
          <p:nvPr>
            <p:ph type="sldNum" sz="quarter" idx="12"/>
          </p:nvPr>
        </p:nvSpPr>
        <p:spPr/>
        <p:txBody>
          <a:bodyPr/>
          <a:lstStyle/>
          <a:p>
            <a:fld id="{73820FCD-5F4C-4989-BE05-0A8208BCBC21}" type="slidenum">
              <a:rPr lang="es-ES" smtClean="0"/>
              <a:pPr/>
              <a:t>‹Nº›</a:t>
            </a:fld>
            <a:endParaRPr kumimoji="0" lang="es-ES"/>
          </a:p>
        </p:txBody>
      </p:sp>
      <p:pic>
        <p:nvPicPr>
          <p:cNvPr id="5" name="Picture 4"/>
          <p:cNvPicPr>
            <a:picLocks noChangeAspect="1"/>
          </p:cNvPicPr>
          <p:nvPr userDrawn="1"/>
        </p:nvPicPr>
        <p:blipFill rotWithShape="1">
          <a:blip r:embed="rId2" cstate="print">
            <a:duotone>
              <a:schemeClr val="accent1">
                <a:shade val="45000"/>
                <a:satMod val="135000"/>
              </a:schemeClr>
              <a:prstClr val="white"/>
            </a:duotone>
          </a:blip>
          <a:srcRect l="2599" r="5874" b="5262"/>
          <a:stretch/>
        </p:blipFill>
        <p:spPr>
          <a:xfrm>
            <a:off x="3530" y="5867400"/>
            <a:ext cx="9144000" cy="1053694"/>
          </a:xfrm>
          <a:prstGeom prst="rect">
            <a:avLst/>
          </a:prstGeom>
        </p:spPr>
      </p:pic>
      <p:pic>
        <p:nvPicPr>
          <p:cNvPr id="6" name="Imagen 5"/>
          <p:cNvPicPr>
            <a:picLocks noChangeAspect="1"/>
          </p:cNvPicPr>
          <p:nvPr userDrawn="1"/>
        </p:nvPicPr>
        <p:blipFill rotWithShape="1">
          <a:blip r:embed="rId3"/>
          <a:srcRect b="27276"/>
          <a:stretch/>
        </p:blipFill>
        <p:spPr>
          <a:xfrm>
            <a:off x="6477000" y="147"/>
            <a:ext cx="2667000" cy="692696"/>
          </a:xfrm>
          <a:prstGeom prst="rect">
            <a:avLst/>
          </a:prstGeom>
        </p:spPr>
      </p:pic>
    </p:spTree>
    <p:extLst>
      <p:ext uri="{BB962C8B-B14F-4D97-AF65-F5344CB8AC3E}">
        <p14:creationId xmlns:p14="http://schemas.microsoft.com/office/powerpoint/2010/main" val="164119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Tree>
    <p:extLst>
      <p:ext uri="{BB962C8B-B14F-4D97-AF65-F5344CB8AC3E}">
        <p14:creationId xmlns:p14="http://schemas.microsoft.com/office/powerpoint/2010/main" val="198114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258050E-B668-4FA7-85AD-C750C80A6E9B}" type="datetimeFigureOut">
              <a:rPr lang="es-ES" smtClean="0"/>
              <a:pPr/>
              <a:t>24/11/2018</a:t>
            </a:fld>
            <a:endParaRPr kumimoji="0" lang="es-ES"/>
          </a:p>
        </p:txBody>
      </p:sp>
      <p:sp>
        <p:nvSpPr>
          <p:cNvPr id="6" name="5 Marcador de pie de página"/>
          <p:cNvSpPr>
            <a:spLocks noGrp="1"/>
          </p:cNvSpPr>
          <p:nvPr>
            <p:ph type="ftr" sz="quarter" idx="11"/>
          </p:nvPr>
        </p:nvSpPr>
        <p:spPr/>
        <p:txBody>
          <a:bodyPr/>
          <a:lstStyle/>
          <a:p>
            <a:endParaRPr kumimoji="0" lang="es-ES"/>
          </a:p>
        </p:txBody>
      </p:sp>
      <p:sp>
        <p:nvSpPr>
          <p:cNvPr id="7" name="6 Marcador de número de diapositiva"/>
          <p:cNvSpPr>
            <a:spLocks noGrp="1"/>
          </p:cNvSpPr>
          <p:nvPr>
            <p:ph type="sldNum" sz="quarter" idx="12"/>
          </p:nvPr>
        </p:nvSpPr>
        <p:spPr/>
        <p:txBody>
          <a:bodyPr/>
          <a:lstStyle/>
          <a:p>
            <a:fld id="{240D5ECE-8B49-45CD-BE81-EF81920D1969}" type="slidenum">
              <a:rPr lang="es-ES" smtClean="0"/>
              <a:pPr/>
              <a:t>‹Nº›</a:t>
            </a:fld>
            <a:endParaRPr kumimoji="0" lang="es-ES"/>
          </a:p>
        </p:txBody>
      </p:sp>
      <p:sp>
        <p:nvSpPr>
          <p:cNvPr id="8" name="Rectangle 7"/>
          <p:cNvSpPr/>
          <p:nvPr userDrawn="1"/>
        </p:nvSpPr>
        <p:spPr>
          <a:xfrm>
            <a:off x="1792800" y="4800600"/>
            <a:ext cx="5500800" cy="685800"/>
          </a:xfrm>
          <a:prstGeom prst="rect">
            <a:avLst/>
          </a:prstGeom>
          <a:solidFill>
            <a:schemeClr val="accent1">
              <a:lumMod val="5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s-ES" b="1">
              <a:latin typeface="Georgia" pitchFamily="18" charset="0"/>
            </a:endParaRPr>
          </a:p>
        </p:txBody>
      </p:sp>
    </p:spTree>
    <p:extLst>
      <p:ext uri="{BB962C8B-B14F-4D97-AF65-F5344CB8AC3E}">
        <p14:creationId xmlns:p14="http://schemas.microsoft.com/office/powerpoint/2010/main" val="38774775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s-ES" smtClean="0"/>
              <a:pPr/>
              <a:t>24/11/2018</a:t>
            </a:fld>
            <a:endParaRPr kumimoji="0"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s-ES" smtClean="0"/>
              <a:pPr/>
              <a:t>‹Nº›</a:t>
            </a:fld>
            <a:endParaRPr kumimoji="0" lang="es-ES"/>
          </a:p>
        </p:txBody>
      </p:sp>
    </p:spTree>
    <p:extLst>
      <p:ext uri="{BB962C8B-B14F-4D97-AF65-F5344CB8AC3E}">
        <p14:creationId xmlns:p14="http://schemas.microsoft.com/office/powerpoint/2010/main" val="21037625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 y="3048000"/>
            <a:ext cx="7239000" cy="1828800"/>
          </a:xfrm>
        </p:spPr>
        <p:txBody>
          <a:bodyPr>
            <a:noAutofit/>
          </a:bodyPr>
          <a:lstStyle/>
          <a:p>
            <a:pPr algn="l"/>
            <a:r>
              <a:rPr lang="es-ES" sz="2400" b="1" dirty="0">
                <a:solidFill>
                  <a:schemeClr val="bg1"/>
                </a:solidFill>
              </a:rPr>
              <a:t>“La U.E. y las posibilidades de pesca en 2019: Obligación de desembarque, proceso hacia el rendimiento máximo sostenible (RMS), la situación de los caladeros europeos de Gran-Sol y de las Aguas Ibéricas”</a:t>
            </a:r>
          </a:p>
        </p:txBody>
      </p:sp>
      <p:sp>
        <p:nvSpPr>
          <p:cNvPr id="3" name="Text Placeholder 2"/>
          <p:cNvSpPr>
            <a:spLocks noGrp="1"/>
          </p:cNvSpPr>
          <p:nvPr>
            <p:ph type="subTitle" idx="1"/>
          </p:nvPr>
        </p:nvSpPr>
        <p:spPr>
          <a:xfrm>
            <a:off x="3707904" y="539707"/>
            <a:ext cx="5112568" cy="2016224"/>
          </a:xfrm>
        </p:spPr>
        <p:txBody>
          <a:bodyPr>
            <a:normAutofit fontScale="92500"/>
          </a:bodyPr>
          <a:lstStyle/>
          <a:p>
            <a:r>
              <a:rPr lang="es-ES" b="1" dirty="0">
                <a:solidFill>
                  <a:schemeClr val="accent1">
                    <a:lumMod val="50000"/>
                  </a:schemeClr>
                </a:solidFill>
                <a:effectLst>
                  <a:outerShdw blurRad="38100" dist="38100" dir="2700000" algn="tl">
                    <a:srgbClr val="000000">
                      <a:alpha val="43137"/>
                    </a:srgbClr>
                  </a:outerShdw>
                </a:effectLst>
              </a:rPr>
              <a:t>XXIII JORNADAS </a:t>
            </a:r>
            <a:r>
              <a:rPr lang="es-ES" b="1" dirty="0" smtClean="0">
                <a:solidFill>
                  <a:schemeClr val="accent1">
                    <a:lumMod val="50000"/>
                  </a:schemeClr>
                </a:solidFill>
                <a:effectLst>
                  <a:outerShdw blurRad="38100" dist="38100" dir="2700000" algn="tl">
                    <a:srgbClr val="000000">
                      <a:alpha val="43137"/>
                    </a:srgbClr>
                  </a:outerShdw>
                </a:effectLst>
              </a:rPr>
              <a:t>TÉCNICAS DE </a:t>
            </a:r>
            <a:r>
              <a:rPr lang="es-ES" b="1" dirty="0">
                <a:solidFill>
                  <a:schemeClr val="accent1">
                    <a:lumMod val="50000"/>
                  </a:schemeClr>
                </a:solidFill>
                <a:effectLst>
                  <a:outerShdw blurRad="38100" dist="38100" dir="2700000" algn="tl">
                    <a:srgbClr val="000000">
                      <a:alpha val="43137"/>
                    </a:srgbClr>
                  </a:outerShdw>
                </a:effectLst>
              </a:rPr>
              <a:t>DIFUSIÓN </a:t>
            </a:r>
            <a:r>
              <a:rPr lang="es-ES" b="1" dirty="0" smtClean="0">
                <a:solidFill>
                  <a:schemeClr val="accent1">
                    <a:lumMod val="50000"/>
                  </a:schemeClr>
                </a:solidFill>
                <a:effectLst>
                  <a:outerShdw blurRad="38100" dist="38100" dir="2700000" algn="tl">
                    <a:srgbClr val="000000">
                      <a:alpha val="43137"/>
                    </a:srgbClr>
                  </a:outerShdw>
                </a:effectLst>
              </a:rPr>
              <a:t>DEL SECTOR PESQUERO  </a:t>
            </a:r>
            <a:r>
              <a:rPr lang="es-ES" b="1" dirty="0">
                <a:solidFill>
                  <a:schemeClr val="accent1">
                    <a:lumMod val="50000"/>
                  </a:schemeClr>
                </a:solidFill>
                <a:effectLst>
                  <a:outerShdw blurRad="38100" dist="38100" dir="2700000" algn="tl">
                    <a:srgbClr val="000000">
                      <a:alpha val="43137"/>
                    </a:srgbClr>
                  </a:outerShdw>
                </a:effectLst>
              </a:rPr>
              <a:t>	</a:t>
            </a:r>
          </a:p>
          <a:p>
            <a:r>
              <a:rPr lang="es-ES" b="1" dirty="0">
                <a:solidFill>
                  <a:schemeClr val="accent1">
                    <a:lumMod val="50000"/>
                  </a:schemeClr>
                </a:solidFill>
                <a:effectLst>
                  <a:outerShdw blurRad="38100" dist="38100" dir="2700000" algn="tl">
                    <a:srgbClr val="000000">
                      <a:alpha val="43137"/>
                    </a:srgbClr>
                  </a:outerShdw>
                </a:effectLst>
              </a:rPr>
              <a:t>	</a:t>
            </a:r>
          </a:p>
          <a:p>
            <a:endParaRPr lang="es-ES" b="1" dirty="0">
              <a:solidFill>
                <a:schemeClr val="accent1">
                  <a:lumMod val="50000"/>
                </a:schemeClr>
              </a:solidFill>
              <a:effectLst>
                <a:outerShdw blurRad="38100" dist="38100" dir="2700000" algn="tl">
                  <a:srgbClr val="000000">
                    <a:alpha val="43137"/>
                  </a:srgbClr>
                </a:outerShdw>
              </a:effectLst>
            </a:endParaRPr>
          </a:p>
        </p:txBody>
      </p:sp>
      <p:sp>
        <p:nvSpPr>
          <p:cNvPr id="2" name="CuadroTexto 1"/>
          <p:cNvSpPr txBox="1"/>
          <p:nvPr/>
        </p:nvSpPr>
        <p:spPr>
          <a:xfrm>
            <a:off x="4067944" y="2164214"/>
            <a:ext cx="4752528" cy="369332"/>
          </a:xfrm>
          <a:prstGeom prst="rect">
            <a:avLst/>
          </a:prstGeom>
          <a:noFill/>
        </p:spPr>
        <p:txBody>
          <a:bodyPr wrap="square" rtlCol="0">
            <a:spAutoFit/>
          </a:bodyPr>
          <a:lstStyle/>
          <a:p>
            <a:r>
              <a:rPr lang="es-ES" b="1" dirty="0">
                <a:solidFill>
                  <a:schemeClr val="accent1">
                    <a:lumMod val="50000"/>
                  </a:schemeClr>
                </a:solidFill>
                <a:effectLst>
                  <a:outerShdw blurRad="38100" dist="38100" dir="2700000" algn="tl">
                    <a:srgbClr val="000000">
                      <a:alpha val="43137"/>
                    </a:srgbClr>
                  </a:outerShdw>
                </a:effectLst>
              </a:rPr>
              <a:t>Celeiro, 23 y 24 de noviembre de 2018</a:t>
            </a:r>
          </a:p>
        </p:txBody>
      </p:sp>
      <p:pic>
        <p:nvPicPr>
          <p:cNvPr id="4" name="Imagen 3"/>
          <p:cNvPicPr>
            <a:picLocks noChangeAspect="1"/>
          </p:cNvPicPr>
          <p:nvPr/>
        </p:nvPicPr>
        <p:blipFill rotWithShape="1">
          <a:blip r:embed="rId3"/>
          <a:srcRect b="27276"/>
          <a:stretch/>
        </p:blipFill>
        <p:spPr>
          <a:xfrm>
            <a:off x="755576" y="2002532"/>
            <a:ext cx="2667000" cy="6926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20688"/>
            <a:ext cx="8229600" cy="1143000"/>
          </a:xfrm>
        </p:spPr>
        <p:txBody>
          <a:bodyPr>
            <a:normAutofit/>
          </a:bodyPr>
          <a:lstStyle/>
          <a:p>
            <a:r>
              <a:rPr lang="es-ES" sz="2800" b="1" dirty="0" smtClean="0"/>
              <a:t>ESPECIES EN LAS QUE PERSISTE UN PROBLEMA DE ESTRANGULAMIENTO</a:t>
            </a:r>
            <a:endParaRPr lang="es-ES" sz="2800" b="1" dirty="0"/>
          </a:p>
        </p:txBody>
      </p:sp>
      <p:pic>
        <p:nvPicPr>
          <p:cNvPr id="4" name="Imagen 3"/>
          <p:cNvPicPr>
            <a:picLocks noChangeAspect="1"/>
          </p:cNvPicPr>
          <p:nvPr/>
        </p:nvPicPr>
        <p:blipFill>
          <a:blip r:embed="rId2"/>
          <a:stretch>
            <a:fillRect/>
          </a:stretch>
        </p:blipFill>
        <p:spPr>
          <a:xfrm>
            <a:off x="683568" y="1763688"/>
            <a:ext cx="7848872" cy="4456256"/>
          </a:xfrm>
          <a:prstGeom prst="rect">
            <a:avLst/>
          </a:prstGeom>
          <a:ln w="15875">
            <a:solidFill>
              <a:schemeClr val="tx1"/>
            </a:solidFill>
          </a:ln>
        </p:spPr>
      </p:pic>
    </p:spTree>
    <p:extLst>
      <p:ext uri="{BB962C8B-B14F-4D97-AF65-F5344CB8AC3E}">
        <p14:creationId xmlns:p14="http://schemas.microsoft.com/office/powerpoint/2010/main" val="24735289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1600" y="692696"/>
            <a:ext cx="7715200" cy="724942"/>
          </a:xfrm>
        </p:spPr>
        <p:txBody>
          <a:bodyPr>
            <a:normAutofit fontScale="90000"/>
          </a:bodyPr>
          <a:lstStyle/>
          <a:p>
            <a:r>
              <a:rPr lang="es-ES" sz="2800" b="1" dirty="0" smtClean="0"/>
              <a:t>ESPECIES POR DETERMINAR SI SON O NO SON UN PROBLEMA</a:t>
            </a:r>
            <a:endParaRPr lang="es-ES" sz="2800" b="1" dirty="0"/>
          </a:p>
        </p:txBody>
      </p:sp>
      <p:pic>
        <p:nvPicPr>
          <p:cNvPr id="4" name="Imagen 3"/>
          <p:cNvPicPr>
            <a:picLocks noChangeAspect="1"/>
          </p:cNvPicPr>
          <p:nvPr/>
        </p:nvPicPr>
        <p:blipFill>
          <a:blip r:embed="rId2"/>
          <a:stretch>
            <a:fillRect/>
          </a:stretch>
        </p:blipFill>
        <p:spPr>
          <a:xfrm>
            <a:off x="511778" y="2564904"/>
            <a:ext cx="8175022" cy="1244331"/>
          </a:xfrm>
          <a:prstGeom prst="rect">
            <a:avLst/>
          </a:prstGeom>
          <a:ln w="15875">
            <a:solidFill>
              <a:schemeClr val="tx1"/>
            </a:solidFill>
          </a:ln>
        </p:spPr>
      </p:pic>
    </p:spTree>
    <p:extLst>
      <p:ext uri="{BB962C8B-B14F-4D97-AF65-F5344CB8AC3E}">
        <p14:creationId xmlns:p14="http://schemas.microsoft.com/office/powerpoint/2010/main" val="1387650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38149"/>
            <a:ext cx="8229600" cy="1143000"/>
          </a:xfrm>
        </p:spPr>
        <p:txBody>
          <a:bodyPr>
            <a:normAutofit fontScale="90000"/>
          </a:bodyPr>
          <a:lstStyle/>
          <a:p>
            <a:r>
              <a:rPr lang="es-ES" sz="2800" b="1" dirty="0" smtClean="0"/>
              <a:t/>
            </a:r>
            <a:br>
              <a:rPr lang="es-ES" sz="2800" b="1" dirty="0" smtClean="0"/>
            </a:br>
            <a:r>
              <a:rPr lang="es-ES" sz="2800" b="1" dirty="0" smtClean="0"/>
              <a:t>EL </a:t>
            </a:r>
            <a:r>
              <a:rPr lang="es-ES" sz="2800" b="1" dirty="0" smtClean="0"/>
              <a:t>OBJETIVO DEL RENDIMIENTO MÁXIMO SOSTENIBLE</a:t>
            </a:r>
            <a:endParaRPr lang="es-ES" sz="2800" b="1" dirty="0"/>
          </a:p>
        </p:txBody>
      </p:sp>
      <p:sp>
        <p:nvSpPr>
          <p:cNvPr id="3" name="Marcador de contenido 2"/>
          <p:cNvSpPr>
            <a:spLocks noGrp="1"/>
          </p:cNvSpPr>
          <p:nvPr>
            <p:ph idx="1"/>
          </p:nvPr>
        </p:nvSpPr>
        <p:spPr/>
        <p:txBody>
          <a:bodyPr>
            <a:normAutofit fontScale="85000" lnSpcReduction="20000"/>
          </a:bodyPr>
          <a:lstStyle/>
          <a:p>
            <a:r>
              <a:rPr lang="es-ES" dirty="0" smtClean="0"/>
              <a:t>La PCP obliga a </a:t>
            </a:r>
            <a:r>
              <a:rPr lang="es-ES" dirty="0" smtClean="0"/>
              <a:t>conjugar:</a:t>
            </a:r>
          </a:p>
          <a:p>
            <a:pPr marL="0" indent="0">
              <a:buNone/>
            </a:pPr>
            <a:endParaRPr lang="es-ES" dirty="0"/>
          </a:p>
          <a:p>
            <a:pPr lvl="1">
              <a:buFont typeface="Wingdings" panose="05000000000000000000" pitchFamily="2" charset="2"/>
              <a:buChar char="ü"/>
            </a:pPr>
            <a:r>
              <a:rPr lang="es-ES" dirty="0" smtClean="0"/>
              <a:t>la </a:t>
            </a:r>
            <a:r>
              <a:rPr lang="es-ES" dirty="0"/>
              <a:t>búsqueda de la sostenibilidad del recurso, </a:t>
            </a:r>
            <a:endParaRPr lang="es-ES" dirty="0" smtClean="0"/>
          </a:p>
          <a:p>
            <a:pPr lvl="1">
              <a:buFont typeface="Wingdings" panose="05000000000000000000" pitchFamily="2" charset="2"/>
              <a:buChar char="ü"/>
            </a:pPr>
            <a:r>
              <a:rPr lang="es-ES" dirty="0" smtClean="0"/>
              <a:t>pero </a:t>
            </a:r>
            <a:r>
              <a:rPr lang="es-ES" dirty="0"/>
              <a:t>también el mantenimiento de objetivos económicos, sociales y de </a:t>
            </a:r>
            <a:r>
              <a:rPr lang="es-ES" dirty="0" smtClean="0"/>
              <a:t>empleo</a:t>
            </a:r>
          </a:p>
          <a:p>
            <a:pPr lvl="1">
              <a:buFont typeface="Wingdings" panose="05000000000000000000" pitchFamily="2" charset="2"/>
              <a:buChar char="ü"/>
            </a:pPr>
            <a:endParaRPr lang="es-ES" dirty="0" smtClean="0"/>
          </a:p>
          <a:p>
            <a:r>
              <a:rPr lang="es-ES" dirty="0" smtClean="0"/>
              <a:t>El RMS </a:t>
            </a:r>
            <a:r>
              <a:rPr lang="es-ES" dirty="0" smtClean="0">
                <a:sym typeface="Wingdings" panose="05000000000000000000" pitchFamily="2" charset="2"/>
              </a:rPr>
              <a:t> </a:t>
            </a:r>
            <a:r>
              <a:rPr lang="es-ES" dirty="0" smtClean="0"/>
              <a:t>alcanzar </a:t>
            </a:r>
            <a:r>
              <a:rPr lang="es-ES" dirty="0" smtClean="0"/>
              <a:t>como muy tarde en </a:t>
            </a:r>
            <a:r>
              <a:rPr lang="es-ES" dirty="0" smtClean="0"/>
              <a:t>2020. </a:t>
            </a:r>
          </a:p>
          <a:p>
            <a:pPr lvl="1">
              <a:buFont typeface="Wingdings" panose="05000000000000000000" pitchFamily="2" charset="2"/>
              <a:buChar char="ü"/>
            </a:pPr>
            <a:r>
              <a:rPr lang="es-ES" dirty="0" smtClean="0"/>
              <a:t>La </a:t>
            </a:r>
            <a:r>
              <a:rPr lang="es-ES" dirty="0" smtClean="0"/>
              <a:t>Comisión </a:t>
            </a:r>
            <a:r>
              <a:rPr lang="es-ES" dirty="0" smtClean="0">
                <a:sym typeface="Wingdings" panose="05000000000000000000" pitchFamily="2" charset="2"/>
              </a:rPr>
              <a:t> A</a:t>
            </a:r>
            <a:r>
              <a:rPr lang="es-ES" dirty="0" smtClean="0"/>
              <a:t>lcanzar el </a:t>
            </a:r>
            <a:r>
              <a:rPr lang="es-ES" dirty="0" smtClean="0"/>
              <a:t>mayor número de stocks ya en </a:t>
            </a:r>
            <a:r>
              <a:rPr lang="es-ES" dirty="0" smtClean="0"/>
              <a:t>2019</a:t>
            </a:r>
          </a:p>
          <a:p>
            <a:pPr marL="457200" lvl="1" indent="0">
              <a:buNone/>
            </a:pPr>
            <a:endParaRPr lang="es-ES" dirty="0" smtClean="0"/>
          </a:p>
          <a:p>
            <a:r>
              <a:rPr lang="es-ES" dirty="0" smtClean="0"/>
              <a:t>Para ello, se basa en la información científica de </a:t>
            </a:r>
            <a:r>
              <a:rPr lang="es-ES" dirty="0" smtClean="0"/>
              <a:t>ICES</a:t>
            </a:r>
            <a:endParaRPr lang="es-ES" dirty="0"/>
          </a:p>
        </p:txBody>
      </p:sp>
    </p:spTree>
    <p:extLst>
      <p:ext uri="{BB962C8B-B14F-4D97-AF65-F5344CB8AC3E}">
        <p14:creationId xmlns:p14="http://schemas.microsoft.com/office/powerpoint/2010/main" val="2481188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499022"/>
            <a:ext cx="8229600" cy="1143000"/>
          </a:xfrm>
        </p:spPr>
        <p:txBody>
          <a:bodyPr>
            <a:normAutofit/>
          </a:bodyPr>
          <a:lstStyle/>
          <a:p>
            <a:r>
              <a:rPr lang="es-ES" sz="2800" b="1" dirty="0"/>
              <a:t>EL OBJETIVO DEL RENDIMIENTO MÁXIMO SOSTENIBLE</a:t>
            </a:r>
          </a:p>
        </p:txBody>
      </p:sp>
      <p:sp>
        <p:nvSpPr>
          <p:cNvPr id="3" name="Marcador de contenido 2"/>
          <p:cNvSpPr>
            <a:spLocks noGrp="1"/>
          </p:cNvSpPr>
          <p:nvPr>
            <p:ph idx="1"/>
          </p:nvPr>
        </p:nvSpPr>
        <p:spPr>
          <a:xfrm>
            <a:off x="760748" y="1642022"/>
            <a:ext cx="7355160" cy="1329011"/>
          </a:xfrm>
        </p:spPr>
        <p:txBody>
          <a:bodyPr>
            <a:normAutofit/>
          </a:bodyPr>
          <a:lstStyle/>
          <a:p>
            <a:r>
              <a:rPr lang="es-ES" sz="2000" dirty="0" smtClean="0"/>
              <a:t>CON TODA LA INFORMACIÓN, SE LLEGA A CONCER LO QUE SE PUEDE PESCAR Y LO QUE NO SE DEBE PESCAR</a:t>
            </a:r>
            <a:endParaRPr lang="es-ES" sz="2000" dirty="0"/>
          </a:p>
        </p:txBody>
      </p:sp>
      <p:pic>
        <p:nvPicPr>
          <p:cNvPr id="4" name="Imagen 3"/>
          <p:cNvPicPr>
            <a:picLocks noChangeAspect="1"/>
          </p:cNvPicPr>
          <p:nvPr/>
        </p:nvPicPr>
        <p:blipFill>
          <a:blip r:embed="rId2"/>
          <a:stretch>
            <a:fillRect/>
          </a:stretch>
        </p:blipFill>
        <p:spPr>
          <a:xfrm>
            <a:off x="1835696" y="2799830"/>
            <a:ext cx="5407473" cy="3640192"/>
          </a:xfrm>
          <a:prstGeom prst="rect">
            <a:avLst/>
          </a:prstGeom>
        </p:spPr>
      </p:pic>
    </p:spTree>
    <p:extLst>
      <p:ext uri="{BB962C8B-B14F-4D97-AF65-F5344CB8AC3E}">
        <p14:creationId xmlns:p14="http://schemas.microsoft.com/office/powerpoint/2010/main" val="4240900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RMS EN 2019</a:t>
            </a:r>
            <a:endParaRPr lang="es-ES" dirty="0"/>
          </a:p>
        </p:txBody>
      </p:sp>
      <p:sp>
        <p:nvSpPr>
          <p:cNvPr id="3" name="Marcador de contenido 2"/>
          <p:cNvSpPr>
            <a:spLocks noGrp="1"/>
          </p:cNvSpPr>
          <p:nvPr>
            <p:ph idx="1"/>
          </p:nvPr>
        </p:nvSpPr>
        <p:spPr/>
        <p:txBody>
          <a:bodyPr>
            <a:normAutofit fontScale="77500" lnSpcReduction="20000"/>
          </a:bodyPr>
          <a:lstStyle/>
          <a:p>
            <a:r>
              <a:rPr lang="es-ES" dirty="0"/>
              <a:t>Actualmente, hay </a:t>
            </a:r>
            <a:r>
              <a:rPr lang="es-ES" b="1" dirty="0"/>
              <a:t>53 especies </a:t>
            </a:r>
            <a:r>
              <a:rPr lang="es-ES" dirty="0"/>
              <a:t>cuyos límites de captura se sitúan a nivel del RMS,  9 más que en 2017, lo que supone </a:t>
            </a:r>
            <a:r>
              <a:rPr lang="es-ES" b="1" dirty="0" smtClean="0"/>
              <a:t>dos </a:t>
            </a:r>
            <a:r>
              <a:rPr lang="es-ES" b="1" dirty="0"/>
              <a:t>tercios de lo pescado </a:t>
            </a:r>
            <a:r>
              <a:rPr lang="es-ES" dirty="0"/>
              <a:t>en el Atlántico Norte (a nivel comunitario</a:t>
            </a:r>
            <a:r>
              <a:rPr lang="es-ES" dirty="0" smtClean="0"/>
              <a:t>)</a:t>
            </a:r>
            <a:endParaRPr lang="es-ES" dirty="0"/>
          </a:p>
          <a:p>
            <a:pPr marL="0" indent="0">
              <a:buNone/>
            </a:pPr>
            <a:endParaRPr lang="es-ES" dirty="0" smtClean="0"/>
          </a:p>
          <a:p>
            <a:r>
              <a:rPr lang="es-ES" dirty="0" smtClean="0"/>
              <a:t>Como </a:t>
            </a:r>
            <a:r>
              <a:rPr lang="es-ES" dirty="0"/>
              <a:t>dato de partida, </a:t>
            </a:r>
            <a:r>
              <a:rPr lang="es-ES" b="1" dirty="0"/>
              <a:t>en  2009, solo 5</a:t>
            </a:r>
            <a:r>
              <a:rPr lang="es-ES" dirty="0"/>
              <a:t> stocks se situaban a este nivel.</a:t>
            </a:r>
          </a:p>
          <a:p>
            <a:endParaRPr lang="es-ES" dirty="0"/>
          </a:p>
          <a:p>
            <a:r>
              <a:rPr lang="es-ES" dirty="0"/>
              <a:t>Futuro: </a:t>
            </a:r>
            <a:r>
              <a:rPr lang="es-ES" b="1" dirty="0"/>
              <a:t>avanzar para alcanzar el máximo rendimiento a todos los niveles</a:t>
            </a:r>
            <a:r>
              <a:rPr lang="es-ES" dirty="0" smtClean="0"/>
              <a:t>: </a:t>
            </a:r>
            <a:r>
              <a:rPr lang="es-ES" dirty="0"/>
              <a:t>Equilibrar la balanza entre RMS de los stocks y </a:t>
            </a:r>
            <a:r>
              <a:rPr lang="es-ES" dirty="0" smtClean="0"/>
              <a:t>rendimiento económico del </a:t>
            </a:r>
            <a:r>
              <a:rPr lang="es-ES" dirty="0"/>
              <a:t>sector.</a:t>
            </a:r>
          </a:p>
          <a:p>
            <a:endParaRPr lang="es-ES" dirty="0"/>
          </a:p>
        </p:txBody>
      </p:sp>
    </p:spTree>
    <p:extLst>
      <p:ext uri="{BB962C8B-B14F-4D97-AF65-F5344CB8AC3E}">
        <p14:creationId xmlns:p14="http://schemas.microsoft.com/office/powerpoint/2010/main" val="1504115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9512" y="764704"/>
            <a:ext cx="8964488" cy="5832648"/>
          </a:xfrm>
          <a:prstGeom prst="rect">
            <a:avLst/>
          </a:prstGeom>
        </p:spPr>
      </p:pic>
    </p:spTree>
    <p:extLst>
      <p:ext uri="{BB962C8B-B14F-4D97-AF65-F5344CB8AC3E}">
        <p14:creationId xmlns:p14="http://schemas.microsoft.com/office/powerpoint/2010/main" val="3123037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532656"/>
          </a:xfrm>
        </p:spPr>
        <p:txBody>
          <a:bodyPr>
            <a:normAutofit lnSpcReduction="10000"/>
          </a:bodyPr>
          <a:lstStyle/>
          <a:p>
            <a:r>
              <a:rPr lang="es-ES" dirty="0" smtClean="0"/>
              <a:t>ESPECIES QUE </a:t>
            </a:r>
            <a:r>
              <a:rPr lang="es-ES" dirty="0" smtClean="0"/>
              <a:t>SUBE EL TAC</a:t>
            </a:r>
            <a:endParaRPr lang="es-ES" dirty="0"/>
          </a:p>
        </p:txBody>
      </p:sp>
      <p:pic>
        <p:nvPicPr>
          <p:cNvPr id="4" name="Imagen 3"/>
          <p:cNvPicPr>
            <a:picLocks noChangeAspect="1"/>
          </p:cNvPicPr>
          <p:nvPr/>
        </p:nvPicPr>
        <p:blipFill>
          <a:blip r:embed="rId2"/>
          <a:stretch>
            <a:fillRect/>
          </a:stretch>
        </p:blipFill>
        <p:spPr>
          <a:xfrm>
            <a:off x="473866" y="2132858"/>
            <a:ext cx="8058574" cy="3652040"/>
          </a:xfrm>
          <a:prstGeom prst="rect">
            <a:avLst/>
          </a:prstGeom>
        </p:spPr>
      </p:pic>
      <p:sp>
        <p:nvSpPr>
          <p:cNvPr id="5" name="Título 1"/>
          <p:cNvSpPr txBox="1">
            <a:spLocks/>
          </p:cNvSpPr>
          <p:nvPr/>
        </p:nvSpPr>
        <p:spPr>
          <a:xfrm>
            <a:off x="457200" y="45720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dirty="0" smtClean="0"/>
              <a:t>TAC Y CUOTAS </a:t>
            </a:r>
            <a:r>
              <a:rPr lang="es-ES" dirty="0" smtClean="0"/>
              <a:t>2019</a:t>
            </a:r>
            <a:endParaRPr lang="es-ES" dirty="0"/>
          </a:p>
        </p:txBody>
      </p:sp>
    </p:spTree>
    <p:extLst>
      <p:ext uri="{BB962C8B-B14F-4D97-AF65-F5344CB8AC3E}">
        <p14:creationId xmlns:p14="http://schemas.microsoft.com/office/powerpoint/2010/main" val="41997067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600201"/>
            <a:ext cx="8229600" cy="532656"/>
          </a:xfrm>
        </p:spPr>
        <p:txBody>
          <a:bodyPr>
            <a:normAutofit lnSpcReduction="10000"/>
          </a:bodyPr>
          <a:lstStyle/>
          <a:p>
            <a:r>
              <a:rPr lang="es-ES" dirty="0" smtClean="0"/>
              <a:t>ESPECIES ESTABLES</a:t>
            </a:r>
            <a:endParaRPr lang="es-ES" dirty="0"/>
          </a:p>
        </p:txBody>
      </p:sp>
      <p:pic>
        <p:nvPicPr>
          <p:cNvPr id="5" name="Imagen 4"/>
          <p:cNvPicPr>
            <a:picLocks noChangeAspect="1"/>
          </p:cNvPicPr>
          <p:nvPr/>
        </p:nvPicPr>
        <p:blipFill>
          <a:blip r:embed="rId2"/>
          <a:stretch>
            <a:fillRect/>
          </a:stretch>
        </p:blipFill>
        <p:spPr>
          <a:xfrm>
            <a:off x="323528" y="2564904"/>
            <a:ext cx="8712968" cy="2880320"/>
          </a:xfrm>
          <a:prstGeom prst="rect">
            <a:avLst/>
          </a:prstGeom>
        </p:spPr>
      </p:pic>
      <p:sp>
        <p:nvSpPr>
          <p:cNvPr id="6" name="Título 1"/>
          <p:cNvSpPr txBox="1">
            <a:spLocks/>
          </p:cNvSpPr>
          <p:nvPr/>
        </p:nvSpPr>
        <p:spPr>
          <a:xfrm>
            <a:off x="457200" y="45720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mtClean="0"/>
              <a:t>TAC Y CUOTAS 2019</a:t>
            </a:r>
            <a:endParaRPr lang="es-ES" dirty="0"/>
          </a:p>
        </p:txBody>
      </p:sp>
    </p:spTree>
    <p:extLst>
      <p:ext uri="{BB962C8B-B14F-4D97-AF65-F5344CB8AC3E}">
        <p14:creationId xmlns:p14="http://schemas.microsoft.com/office/powerpoint/2010/main" val="3172631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1"/>
            <a:ext cx="8229600" cy="1143000"/>
          </a:xfrm>
        </p:spPr>
        <p:txBody>
          <a:bodyPr/>
          <a:lstStyle/>
          <a:p>
            <a:r>
              <a:rPr lang="es-ES" dirty="0" smtClean="0"/>
              <a:t>TAC Y CUOTAS 2019</a:t>
            </a:r>
            <a:endParaRPr lang="es-ES" dirty="0"/>
          </a:p>
        </p:txBody>
      </p:sp>
      <p:sp>
        <p:nvSpPr>
          <p:cNvPr id="3" name="Marcador de contenido 2"/>
          <p:cNvSpPr>
            <a:spLocks noGrp="1"/>
          </p:cNvSpPr>
          <p:nvPr>
            <p:ph idx="1"/>
          </p:nvPr>
        </p:nvSpPr>
        <p:spPr>
          <a:xfrm>
            <a:off x="457200" y="1600201"/>
            <a:ext cx="8229600" cy="532656"/>
          </a:xfrm>
        </p:spPr>
        <p:txBody>
          <a:bodyPr>
            <a:normAutofit lnSpcReduction="10000"/>
          </a:bodyPr>
          <a:lstStyle/>
          <a:p>
            <a:r>
              <a:rPr lang="es-ES" dirty="0" smtClean="0"/>
              <a:t>ESPECIES QUE BAJAN</a:t>
            </a:r>
            <a:endParaRPr lang="es-ES" dirty="0"/>
          </a:p>
        </p:txBody>
      </p:sp>
      <p:pic>
        <p:nvPicPr>
          <p:cNvPr id="5" name="Imagen 4"/>
          <p:cNvPicPr>
            <a:picLocks noChangeAspect="1"/>
          </p:cNvPicPr>
          <p:nvPr/>
        </p:nvPicPr>
        <p:blipFill>
          <a:blip r:embed="rId2"/>
          <a:stretch>
            <a:fillRect/>
          </a:stretch>
        </p:blipFill>
        <p:spPr>
          <a:xfrm>
            <a:off x="483564" y="2636912"/>
            <a:ext cx="8246183" cy="2376264"/>
          </a:xfrm>
          <a:prstGeom prst="rect">
            <a:avLst/>
          </a:prstGeom>
        </p:spPr>
      </p:pic>
    </p:spTree>
    <p:extLst>
      <p:ext uri="{BB962C8B-B14F-4D97-AF65-F5344CB8AC3E}">
        <p14:creationId xmlns:p14="http://schemas.microsoft.com/office/powerpoint/2010/main" val="1587643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527" y="548680"/>
            <a:ext cx="8229600" cy="1143000"/>
          </a:xfrm>
        </p:spPr>
        <p:txBody>
          <a:bodyPr>
            <a:normAutofit/>
          </a:bodyPr>
          <a:lstStyle/>
          <a:p>
            <a:r>
              <a:rPr lang="es-ES" sz="3200" b="1" dirty="0" smtClean="0"/>
              <a:t>CALADERO </a:t>
            </a:r>
            <a:r>
              <a:rPr lang="es-ES" sz="3200" b="1" dirty="0" smtClean="0"/>
              <a:t>NACIONAL </a:t>
            </a:r>
            <a:r>
              <a:rPr lang="es-ES" sz="3200" b="1" dirty="0" smtClean="0"/>
              <a:t>CNW Y GRAN SOL</a:t>
            </a:r>
            <a:br>
              <a:rPr lang="es-ES" sz="3200" b="1" dirty="0" smtClean="0"/>
            </a:br>
            <a:r>
              <a:rPr lang="es-ES" sz="3200" b="1" dirty="0" smtClean="0"/>
              <a:t>RETOS 2019</a:t>
            </a:r>
            <a:endParaRPr lang="es-ES" sz="3200" b="1" dirty="0"/>
          </a:p>
        </p:txBody>
      </p:sp>
      <p:sp>
        <p:nvSpPr>
          <p:cNvPr id="3" name="Marcador de contenido 2"/>
          <p:cNvSpPr>
            <a:spLocks noGrp="1"/>
          </p:cNvSpPr>
          <p:nvPr>
            <p:ph idx="1"/>
          </p:nvPr>
        </p:nvSpPr>
        <p:spPr>
          <a:xfrm>
            <a:off x="504514" y="1844824"/>
            <a:ext cx="8229600" cy="4525963"/>
          </a:xfrm>
        </p:spPr>
        <p:txBody>
          <a:bodyPr>
            <a:normAutofit lnSpcReduction="10000"/>
          </a:bodyPr>
          <a:lstStyle/>
          <a:p>
            <a:r>
              <a:rPr lang="es-ES" sz="2400" dirty="0" smtClean="0"/>
              <a:t>La mayoría de los recursos en RMS. Tan solo la merluza sigue por debajo y la cigala que sigue muy mal.</a:t>
            </a:r>
          </a:p>
          <a:p>
            <a:r>
              <a:rPr lang="es-ES" sz="2400" dirty="0" smtClean="0"/>
              <a:t>Peores perspectivas para 2019: Merluza Sur (-14%) y  Caballa (-25%)</a:t>
            </a:r>
          </a:p>
          <a:p>
            <a:r>
              <a:rPr lang="es-ES" sz="2400" dirty="0" smtClean="0"/>
              <a:t>Subida de jurel importante (69% y 18%)</a:t>
            </a:r>
          </a:p>
          <a:p>
            <a:r>
              <a:rPr lang="es-ES" sz="2400" dirty="0" smtClean="0"/>
              <a:t>Sigue habiendo un exceso de capacidad con respecto a las cuotas máximas disponibles, aunque la flota está siendo rentable en muchas de las modalidades</a:t>
            </a:r>
          </a:p>
          <a:p>
            <a:r>
              <a:rPr lang="es-ES" sz="2400" dirty="0" smtClean="0"/>
              <a:t>Necesidad de mecanismos de flexibilidad para uso eficiente de la cuota nacional </a:t>
            </a:r>
            <a:r>
              <a:rPr lang="es-ES" sz="2400" dirty="0" err="1" smtClean="0"/>
              <a:t>disposible</a:t>
            </a:r>
            <a:endParaRPr lang="es-ES" sz="2400" dirty="0"/>
          </a:p>
        </p:txBody>
      </p:sp>
    </p:spTree>
    <p:extLst>
      <p:ext uri="{BB962C8B-B14F-4D97-AF65-F5344CB8AC3E}">
        <p14:creationId xmlns:p14="http://schemas.microsoft.com/office/powerpoint/2010/main" val="281196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479" y="620688"/>
            <a:ext cx="7571184" cy="1012974"/>
          </a:xfrm>
        </p:spPr>
        <p:txBody>
          <a:bodyPr>
            <a:noAutofit/>
          </a:bodyPr>
          <a:lstStyle/>
          <a:p>
            <a:r>
              <a:rPr lang="es-ES" sz="2800" b="1" dirty="0" smtClean="0"/>
              <a:t>OBLIGACIÓN DESEMBARQUE </a:t>
            </a:r>
            <a:br>
              <a:rPr lang="es-ES" sz="2800" b="1" dirty="0" smtClean="0"/>
            </a:br>
            <a:r>
              <a:rPr lang="es-ES" sz="2800" b="1" dirty="0" smtClean="0"/>
              <a:t>ÁMBITO DE APLICACIÓN</a:t>
            </a:r>
            <a:endParaRPr lang="es-ES" sz="2800" b="1" dirty="0"/>
          </a:p>
        </p:txBody>
      </p:sp>
      <p:sp>
        <p:nvSpPr>
          <p:cNvPr id="3" name="Marcador de contenido 2"/>
          <p:cNvSpPr>
            <a:spLocks noGrp="1"/>
          </p:cNvSpPr>
          <p:nvPr>
            <p:ph idx="1"/>
          </p:nvPr>
        </p:nvSpPr>
        <p:spPr>
          <a:xfrm>
            <a:off x="611560" y="1844824"/>
            <a:ext cx="8075240" cy="5013176"/>
          </a:xfrm>
        </p:spPr>
        <p:txBody>
          <a:bodyPr>
            <a:normAutofit fontScale="25000" lnSpcReduction="20000"/>
          </a:bodyPr>
          <a:lstStyle/>
          <a:p>
            <a:pPr algn="just"/>
            <a:r>
              <a:rPr lang="es-ES" sz="9600" dirty="0"/>
              <a:t>T</a:t>
            </a:r>
            <a:r>
              <a:rPr lang="es-ES" sz="9600" b="1" dirty="0" smtClean="0"/>
              <a:t>odas </a:t>
            </a:r>
            <a:r>
              <a:rPr lang="es-ES" sz="9600" b="1" dirty="0"/>
              <a:t>las especies reguladas por TAC </a:t>
            </a:r>
            <a:r>
              <a:rPr lang="es-ES" sz="9600" dirty="0"/>
              <a:t>y </a:t>
            </a:r>
            <a:r>
              <a:rPr lang="es-ES" sz="9600" dirty="0" smtClean="0"/>
              <a:t>cuotas</a:t>
            </a:r>
            <a:endParaRPr lang="es-ES" sz="9600" dirty="0" smtClean="0"/>
          </a:p>
          <a:p>
            <a:pPr marL="0" indent="0" algn="just">
              <a:buNone/>
            </a:pPr>
            <a:endParaRPr lang="es-ES" sz="9600" dirty="0" smtClean="0"/>
          </a:p>
          <a:p>
            <a:pPr algn="just"/>
            <a:r>
              <a:rPr lang="es-ES" sz="9600" b="1" dirty="0" smtClean="0"/>
              <a:t>Todos </a:t>
            </a:r>
            <a:r>
              <a:rPr lang="es-ES" sz="9600" b="1" dirty="0"/>
              <a:t>los buques</a:t>
            </a:r>
            <a:r>
              <a:rPr lang="es-ES" sz="9600" dirty="0"/>
              <a:t> europeos independientemente del arte de </a:t>
            </a:r>
            <a:r>
              <a:rPr lang="es-ES" sz="9600" dirty="0" smtClean="0"/>
              <a:t>pesca</a:t>
            </a:r>
            <a:endParaRPr lang="es-ES" sz="9600" dirty="0"/>
          </a:p>
          <a:p>
            <a:pPr marL="0" indent="0" algn="just">
              <a:buNone/>
            </a:pPr>
            <a:endParaRPr lang="es-ES" sz="9600" dirty="0"/>
          </a:p>
          <a:p>
            <a:pPr algn="just"/>
            <a:r>
              <a:rPr lang="es-ES" sz="9600" dirty="0"/>
              <a:t>Hay </a:t>
            </a:r>
            <a:r>
              <a:rPr lang="es-ES" sz="9600" b="1" dirty="0"/>
              <a:t>excepciones</a:t>
            </a:r>
            <a:r>
              <a:rPr lang="es-ES" sz="9600" dirty="0"/>
              <a:t> para ciertas </a:t>
            </a:r>
            <a:r>
              <a:rPr lang="es-ES" sz="9600" dirty="0" smtClean="0"/>
              <a:t>flotas:</a:t>
            </a:r>
            <a:endParaRPr lang="es-ES" sz="9600" dirty="0" smtClean="0"/>
          </a:p>
          <a:p>
            <a:pPr algn="just"/>
            <a:endParaRPr lang="es-ES" sz="9600" dirty="0" smtClean="0"/>
          </a:p>
          <a:p>
            <a:pPr lvl="1" algn="just">
              <a:buFont typeface="Wingdings" panose="05000000000000000000" pitchFamily="2" charset="2"/>
              <a:buChar char="ü"/>
            </a:pPr>
            <a:r>
              <a:rPr lang="es-ES" sz="9600" dirty="0"/>
              <a:t>J</a:t>
            </a:r>
            <a:r>
              <a:rPr lang="es-ES" sz="9600" dirty="0" smtClean="0"/>
              <a:t>ustificadas </a:t>
            </a:r>
            <a:r>
              <a:rPr lang="es-ES" sz="9600" dirty="0"/>
              <a:t>científicamente </a:t>
            </a:r>
            <a:endParaRPr lang="es-ES" sz="9600" dirty="0" smtClean="0"/>
          </a:p>
          <a:p>
            <a:pPr lvl="1" algn="just">
              <a:buFont typeface="Wingdings" panose="05000000000000000000" pitchFamily="2" charset="2"/>
              <a:buChar char="ü"/>
            </a:pPr>
            <a:r>
              <a:rPr lang="es-ES" sz="9600" dirty="0"/>
              <a:t>P</a:t>
            </a:r>
            <a:r>
              <a:rPr lang="es-ES" sz="9600" dirty="0" smtClean="0"/>
              <a:t>ermitirán </a:t>
            </a:r>
            <a:r>
              <a:rPr lang="es-ES" sz="9600" dirty="0" smtClean="0"/>
              <a:t>descartar volúmenes que se fijen en la </a:t>
            </a:r>
            <a:r>
              <a:rPr lang="es-ES" sz="9600" dirty="0" smtClean="0"/>
              <a:t>normativa</a:t>
            </a:r>
            <a:endParaRPr lang="es-ES" sz="9600" dirty="0" smtClean="0"/>
          </a:p>
          <a:p>
            <a:pPr lvl="1" algn="just">
              <a:buFont typeface="Wingdings" panose="05000000000000000000" pitchFamily="2" charset="2"/>
              <a:buChar char="ü"/>
            </a:pPr>
            <a:r>
              <a:rPr lang="es-ES" sz="9600" dirty="0" smtClean="0"/>
              <a:t>Algunas </a:t>
            </a:r>
            <a:r>
              <a:rPr lang="es-ES" sz="9600" dirty="0" smtClean="0"/>
              <a:t>son temporales y su continuidad dependerá de que se aporte </a:t>
            </a:r>
            <a:r>
              <a:rPr lang="es-ES" sz="9600" dirty="0" smtClean="0"/>
              <a:t>información </a:t>
            </a:r>
            <a:r>
              <a:rPr lang="es-ES" sz="9600" dirty="0" smtClean="0"/>
              <a:t>científica adicional que la COM y el STECF evalúen </a:t>
            </a:r>
            <a:r>
              <a:rPr lang="es-ES" sz="9600" dirty="0" smtClean="0"/>
              <a:t>suficiente</a:t>
            </a:r>
            <a:endParaRPr lang="es-ES" sz="9600" dirty="0" smtClean="0"/>
          </a:p>
          <a:p>
            <a:pPr algn="just"/>
            <a:endParaRPr lang="es-ES" sz="9600" dirty="0"/>
          </a:p>
          <a:p>
            <a:endParaRPr lang="es-ES" dirty="0"/>
          </a:p>
        </p:txBody>
      </p:sp>
    </p:spTree>
    <p:extLst>
      <p:ext uri="{BB962C8B-B14F-4D97-AF65-F5344CB8AC3E}">
        <p14:creationId xmlns:p14="http://schemas.microsoft.com/office/powerpoint/2010/main" val="134537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24200"/>
            <a:ext cx="8663879" cy="1447800"/>
          </a:xfrm>
        </p:spPr>
        <p:txBody>
          <a:bodyPr>
            <a:normAutofit fontScale="90000"/>
          </a:bodyPr>
          <a:lstStyle/>
          <a:p>
            <a:pPr lvl="0">
              <a:spcBef>
                <a:spcPts val="0"/>
              </a:spcBef>
            </a:pPr>
            <a:r>
              <a:rPr lang="es-ES" sz="6600" dirty="0" smtClean="0">
                <a:solidFill>
                  <a:prstClr val="white"/>
                </a:solidFill>
              </a:rPr>
              <a:t>Muchas </a:t>
            </a:r>
            <a:r>
              <a:rPr lang="es-ES" sz="6600" dirty="0" smtClean="0">
                <a:solidFill>
                  <a:prstClr val="white"/>
                </a:solidFill>
              </a:rPr>
              <a:t>gracias</a:t>
            </a:r>
            <a:r>
              <a:rPr lang="es-ES" sz="6600" dirty="0">
                <a:solidFill>
                  <a:prstClr val="white"/>
                </a:solidFill>
              </a:rPr>
              <a:t/>
            </a:r>
            <a:br>
              <a:rPr lang="es-ES" sz="6600" dirty="0">
                <a:solidFill>
                  <a:prstClr val="white"/>
                </a:solidFill>
              </a:rPr>
            </a:br>
            <a:r>
              <a:rPr lang="es-ES" sz="2700" dirty="0" smtClean="0">
                <a:solidFill>
                  <a:prstClr val="white"/>
                </a:solidFill>
              </a:rPr>
              <a:t>ISABEL ARTIME GARCIA  </a:t>
            </a:r>
            <a:br>
              <a:rPr lang="es-ES" sz="2700" dirty="0" smtClean="0">
                <a:solidFill>
                  <a:prstClr val="white"/>
                </a:solidFill>
              </a:rPr>
            </a:br>
            <a:r>
              <a:rPr lang="es-ES" sz="2700" dirty="0" smtClean="0">
                <a:solidFill>
                  <a:prstClr val="white"/>
                </a:solidFill>
              </a:rPr>
              <a:t>DIRECTORA GENERAL </a:t>
            </a:r>
            <a:r>
              <a:rPr lang="es-ES" sz="2700" dirty="0" smtClean="0">
                <a:solidFill>
                  <a:prstClr val="white"/>
                </a:solidFill>
              </a:rPr>
              <a:t>DE RECURSOS PESQUEROS</a:t>
            </a:r>
            <a:endParaRPr lang="es-ES" sz="2700" dirty="0"/>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620688"/>
            <a:ext cx="8229600" cy="1143000"/>
          </a:xfrm>
        </p:spPr>
        <p:txBody>
          <a:bodyPr>
            <a:normAutofit/>
          </a:bodyPr>
          <a:lstStyle/>
          <a:p>
            <a:r>
              <a:rPr lang="es-ES" sz="3200" b="1" dirty="0" smtClean="0"/>
              <a:t>FLOTA CALADERO </a:t>
            </a:r>
            <a:r>
              <a:rPr lang="es-ES" sz="3200" b="1" dirty="0" smtClean="0"/>
              <a:t>GRAN SOL </a:t>
            </a:r>
            <a:endParaRPr lang="es-ES" sz="3200" b="1" dirty="0"/>
          </a:p>
        </p:txBody>
      </p:sp>
      <p:sp>
        <p:nvSpPr>
          <p:cNvPr id="3" name="Marcador de contenido 2"/>
          <p:cNvSpPr>
            <a:spLocks noGrp="1"/>
          </p:cNvSpPr>
          <p:nvPr>
            <p:ph idx="1"/>
          </p:nvPr>
        </p:nvSpPr>
        <p:spPr>
          <a:xfrm>
            <a:off x="539552" y="2060848"/>
            <a:ext cx="8229600" cy="4525963"/>
          </a:xfrm>
        </p:spPr>
        <p:txBody>
          <a:bodyPr>
            <a:normAutofit/>
          </a:bodyPr>
          <a:lstStyle/>
          <a:p>
            <a:r>
              <a:rPr lang="es-ES" sz="2800" dirty="0" smtClean="0"/>
              <a:t>Mayoría de los stocks en buen estado (preocupación por la caída de rendimientos de merluza)</a:t>
            </a:r>
          </a:p>
          <a:p>
            <a:pPr marL="0" indent="0">
              <a:buNone/>
            </a:pPr>
            <a:endParaRPr lang="es-ES" sz="2800" dirty="0" smtClean="0"/>
          </a:p>
          <a:p>
            <a:r>
              <a:rPr lang="es-ES" sz="2800" dirty="0" smtClean="0"/>
              <a:t>Flota operativa 89 buques (29 arrastre-60 palangre (4 de menos de 100trb))</a:t>
            </a:r>
          </a:p>
          <a:p>
            <a:pPr marL="0" indent="0">
              <a:buNone/>
            </a:pPr>
            <a:endParaRPr lang="es-ES" sz="2800" dirty="0" smtClean="0"/>
          </a:p>
          <a:p>
            <a:r>
              <a:rPr lang="es-ES" sz="2800" dirty="0" smtClean="0"/>
              <a:t>Ajuste de la capacidad a los recursos</a:t>
            </a:r>
            <a:endParaRPr lang="es-ES" sz="2800" dirty="0"/>
          </a:p>
        </p:txBody>
      </p:sp>
    </p:spTree>
    <p:extLst>
      <p:ext uri="{BB962C8B-B14F-4D97-AF65-F5344CB8AC3E}">
        <p14:creationId xmlns:p14="http://schemas.microsoft.com/office/powerpoint/2010/main" val="1304426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48680"/>
            <a:ext cx="8229600" cy="1143000"/>
          </a:xfrm>
        </p:spPr>
        <p:txBody>
          <a:bodyPr>
            <a:normAutofit/>
          </a:bodyPr>
          <a:lstStyle/>
          <a:p>
            <a:r>
              <a:rPr lang="es-ES" sz="3600" b="1" dirty="0" smtClean="0"/>
              <a:t>FLOTA CENSO CNW</a:t>
            </a:r>
            <a:endParaRPr lang="es-ES" sz="3600" b="1" dirty="0"/>
          </a:p>
        </p:txBody>
      </p:sp>
      <p:pic>
        <p:nvPicPr>
          <p:cNvPr id="4" name="Marcador de contenido 3"/>
          <p:cNvPicPr>
            <a:picLocks noGrp="1" noChangeAspect="1"/>
          </p:cNvPicPr>
          <p:nvPr>
            <p:ph idx="1"/>
          </p:nvPr>
        </p:nvPicPr>
        <p:blipFill>
          <a:blip r:embed="rId2"/>
          <a:stretch>
            <a:fillRect/>
          </a:stretch>
        </p:blipFill>
        <p:spPr>
          <a:xfrm>
            <a:off x="971600" y="2060848"/>
            <a:ext cx="6564809" cy="2681641"/>
          </a:xfrm>
          <a:prstGeom prst="rect">
            <a:avLst/>
          </a:prstGeom>
        </p:spPr>
      </p:pic>
    </p:spTree>
    <p:extLst>
      <p:ext uri="{BB962C8B-B14F-4D97-AF65-F5344CB8AC3E}">
        <p14:creationId xmlns:p14="http://schemas.microsoft.com/office/powerpoint/2010/main" val="2444772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1479" y="620688"/>
            <a:ext cx="7571184" cy="1012974"/>
          </a:xfrm>
        </p:spPr>
        <p:txBody>
          <a:bodyPr>
            <a:noAutofit/>
          </a:bodyPr>
          <a:lstStyle/>
          <a:p>
            <a:r>
              <a:rPr lang="es-ES" sz="2800" b="1" dirty="0" smtClean="0"/>
              <a:t>OBLIGACIÓN DESEMBARQUE </a:t>
            </a:r>
            <a:br>
              <a:rPr lang="es-ES" sz="2800" b="1" dirty="0" smtClean="0"/>
            </a:br>
            <a:r>
              <a:rPr lang="es-ES" sz="2800" b="1" dirty="0" smtClean="0"/>
              <a:t>ÁMBITO DE APLICACIÓN</a:t>
            </a:r>
            <a:endParaRPr lang="es-ES" sz="2800" b="1" dirty="0"/>
          </a:p>
        </p:txBody>
      </p:sp>
      <p:sp>
        <p:nvSpPr>
          <p:cNvPr id="3" name="Marcador de contenido 2"/>
          <p:cNvSpPr>
            <a:spLocks noGrp="1"/>
          </p:cNvSpPr>
          <p:nvPr>
            <p:ph idx="1"/>
          </p:nvPr>
        </p:nvSpPr>
        <p:spPr>
          <a:xfrm>
            <a:off x="611560" y="1844824"/>
            <a:ext cx="8075240" cy="5013176"/>
          </a:xfrm>
        </p:spPr>
        <p:txBody>
          <a:bodyPr>
            <a:normAutofit/>
          </a:bodyPr>
          <a:lstStyle/>
          <a:p>
            <a:pPr marL="0" indent="0" algn="just">
              <a:buNone/>
            </a:pPr>
            <a:endParaRPr lang="es-ES" sz="2900" dirty="0" smtClean="0"/>
          </a:p>
          <a:p>
            <a:pPr marL="0" indent="0" algn="just">
              <a:buNone/>
            </a:pPr>
            <a:r>
              <a:rPr lang="es-ES" sz="2900" dirty="0" smtClean="0"/>
              <a:t>Las </a:t>
            </a:r>
            <a:r>
              <a:rPr lang="es-ES" sz="2900" b="1" dirty="0"/>
              <a:t>flotas que no dispongan de exenciones </a:t>
            </a:r>
            <a:r>
              <a:rPr lang="es-ES" sz="2900" dirty="0"/>
              <a:t>de ningún </a:t>
            </a:r>
            <a:r>
              <a:rPr lang="es-ES" sz="2900" dirty="0" smtClean="0"/>
              <a:t>tipo deberán:</a:t>
            </a:r>
          </a:p>
          <a:p>
            <a:pPr marL="0" indent="0" algn="just">
              <a:buNone/>
            </a:pPr>
            <a:endParaRPr lang="es-ES" sz="2900" dirty="0" smtClean="0"/>
          </a:p>
          <a:p>
            <a:pPr lvl="1" algn="just">
              <a:buFont typeface="Wingdings" panose="05000000000000000000" pitchFamily="2" charset="2"/>
              <a:buChar char="Ø"/>
            </a:pPr>
            <a:r>
              <a:rPr lang="es-ES" sz="2500" dirty="0" smtClean="0"/>
              <a:t> </a:t>
            </a:r>
            <a:r>
              <a:rPr lang="es-ES" sz="2500" dirty="0"/>
              <a:t>traer todas las capturas </a:t>
            </a:r>
            <a:r>
              <a:rPr lang="es-ES" sz="2500" dirty="0" smtClean="0"/>
              <a:t>realizadas</a:t>
            </a:r>
          </a:p>
          <a:p>
            <a:pPr lvl="1" algn="just">
              <a:buFont typeface="Wingdings" panose="05000000000000000000" pitchFamily="2" charset="2"/>
              <a:buChar char="Ø"/>
            </a:pPr>
            <a:r>
              <a:rPr lang="es-ES" sz="2500" dirty="0" smtClean="0"/>
              <a:t>desembarcarlas</a:t>
            </a:r>
          </a:p>
          <a:p>
            <a:pPr lvl="1" algn="just">
              <a:buFont typeface="Wingdings" panose="05000000000000000000" pitchFamily="2" charset="2"/>
              <a:buChar char="Ø"/>
            </a:pPr>
            <a:r>
              <a:rPr lang="es-ES" sz="2500" dirty="0" smtClean="0"/>
              <a:t>computarlas </a:t>
            </a:r>
            <a:r>
              <a:rPr lang="es-ES" sz="2500" dirty="0"/>
              <a:t>contra las cuotas </a:t>
            </a:r>
            <a:endParaRPr lang="es-ES" sz="2500" dirty="0" smtClean="0"/>
          </a:p>
          <a:p>
            <a:pPr lvl="1" algn="just">
              <a:buFont typeface="Wingdings" panose="05000000000000000000" pitchFamily="2" charset="2"/>
              <a:buChar char="Ø"/>
            </a:pPr>
            <a:r>
              <a:rPr lang="es-ES" sz="2500" dirty="0" smtClean="0"/>
              <a:t>y </a:t>
            </a:r>
            <a:r>
              <a:rPr lang="es-ES" sz="2500" dirty="0"/>
              <a:t>destinarlas al uso que esté permitido en cada </a:t>
            </a:r>
            <a:r>
              <a:rPr lang="es-ES" sz="2500" dirty="0" smtClean="0"/>
              <a:t>caso</a:t>
            </a:r>
            <a:endParaRPr lang="es-ES" sz="2500" dirty="0"/>
          </a:p>
          <a:p>
            <a:endParaRPr lang="es-ES" dirty="0"/>
          </a:p>
        </p:txBody>
      </p:sp>
    </p:spTree>
    <p:extLst>
      <p:ext uri="{BB962C8B-B14F-4D97-AF65-F5344CB8AC3E}">
        <p14:creationId xmlns:p14="http://schemas.microsoft.com/office/powerpoint/2010/main" val="402427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1144" y="749722"/>
            <a:ext cx="8229600" cy="7969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t>AGUAS SUROCCIDENTALES</a:t>
            </a:r>
            <a:r>
              <a:rPr lang="es-ES" sz="2400" dirty="0" smtClean="0"/>
              <a:t> </a:t>
            </a:r>
            <a:br>
              <a:rPr lang="es-ES" sz="2400" dirty="0" smtClean="0"/>
            </a:br>
            <a:r>
              <a:rPr lang="es-ES" sz="2400" b="1" dirty="0" smtClean="0"/>
              <a:t>DEMERSALES 2019</a:t>
            </a:r>
            <a:endParaRPr lang="es-ES" sz="2400" b="1" dirty="0"/>
          </a:p>
        </p:txBody>
      </p:sp>
      <p:sp>
        <p:nvSpPr>
          <p:cNvPr id="5" name="Marcador de contenido 2"/>
          <p:cNvSpPr txBox="1">
            <a:spLocks/>
          </p:cNvSpPr>
          <p:nvPr/>
        </p:nvSpPr>
        <p:spPr>
          <a:xfrm>
            <a:off x="486050" y="1654405"/>
            <a:ext cx="62710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ES" sz="2000" dirty="0" smtClean="0"/>
          </a:p>
          <a:p>
            <a:pPr marL="0" indent="0">
              <a:buFont typeface="Arial" panose="020B0604020202020204" pitchFamily="34" charset="0"/>
              <a:buNone/>
            </a:pPr>
            <a:r>
              <a:rPr lang="es-ES" sz="2000" dirty="0" smtClean="0"/>
              <a:t>EXCEPCIÓN </a:t>
            </a:r>
            <a:r>
              <a:rPr lang="es-ES" sz="2000" dirty="0" smtClean="0"/>
              <a:t>: </a:t>
            </a:r>
            <a:r>
              <a:rPr lang="es-ES" sz="2000" dirty="0" smtClean="0"/>
              <a:t>ALTA SUPERVIVENCIA </a:t>
            </a:r>
            <a:r>
              <a:rPr lang="es-ES" sz="2000" dirty="0" smtClean="0"/>
              <a:t>2019-2021</a:t>
            </a:r>
          </a:p>
          <a:p>
            <a:pPr marL="0" indent="0">
              <a:buFont typeface="Arial" panose="020B0604020202020204" pitchFamily="34" charset="0"/>
              <a:buNone/>
            </a:pPr>
            <a:endParaRPr lang="es-ES" sz="2000" dirty="0" smtClean="0"/>
          </a:p>
          <a:p>
            <a:r>
              <a:rPr lang="es-ES" sz="2400" dirty="0" smtClean="0"/>
              <a:t>Cigala </a:t>
            </a:r>
            <a:r>
              <a:rPr lang="es-ES" sz="2400" dirty="0" smtClean="0"/>
              <a:t>en</a:t>
            </a:r>
            <a:r>
              <a:rPr lang="es-ES" sz="2400" dirty="0" smtClean="0"/>
              <a:t> </a:t>
            </a:r>
            <a:r>
              <a:rPr lang="es-ES" sz="2400" dirty="0" smtClean="0"/>
              <a:t>el arrastre </a:t>
            </a:r>
            <a:r>
              <a:rPr lang="es-ES" sz="2400" dirty="0" smtClean="0"/>
              <a:t>zonas </a:t>
            </a:r>
            <a:r>
              <a:rPr lang="es-ES" sz="2400" dirty="0" smtClean="0"/>
              <a:t>8 y 9</a:t>
            </a:r>
          </a:p>
          <a:p>
            <a:endParaRPr lang="es-ES" sz="2400" dirty="0" smtClean="0"/>
          </a:p>
          <a:p>
            <a:r>
              <a:rPr lang="es-ES" sz="2400" dirty="0" smtClean="0"/>
              <a:t>Rayas todas las </a:t>
            </a:r>
            <a:r>
              <a:rPr lang="es-ES" sz="2400" dirty="0" smtClean="0"/>
              <a:t>especies, todas </a:t>
            </a:r>
            <a:r>
              <a:rPr lang="es-ES" sz="2400" dirty="0" smtClean="0"/>
              <a:t>las artes en zonas 8 y 9  </a:t>
            </a:r>
          </a:p>
          <a:p>
            <a:pPr marL="400050" lvl="1" indent="0">
              <a:buFont typeface="Arial" panose="020B0604020202020204" pitchFamily="34" charset="0"/>
              <a:buNone/>
            </a:pPr>
            <a:r>
              <a:rPr lang="es-ES" sz="1400" dirty="0" smtClean="0"/>
              <a:t>Nota: para la raya santiaguesa solo durante 2019 </a:t>
            </a:r>
          </a:p>
          <a:p>
            <a:pPr marL="400050" lvl="1" indent="0">
              <a:buFont typeface="Arial" panose="020B0604020202020204" pitchFamily="34" charset="0"/>
              <a:buNone/>
            </a:pPr>
            <a:r>
              <a:rPr lang="es-ES" sz="1400" dirty="0" smtClean="0"/>
              <a:t>A la espera de más información científica.</a:t>
            </a:r>
          </a:p>
          <a:p>
            <a:endParaRPr lang="es-ES" sz="2400" dirty="0" smtClean="0"/>
          </a:p>
          <a:p>
            <a:r>
              <a:rPr lang="es-ES" sz="2400" dirty="0" smtClean="0"/>
              <a:t>Besugo para </a:t>
            </a:r>
            <a:r>
              <a:rPr lang="es-ES" sz="2400" dirty="0" err="1" smtClean="0"/>
              <a:t>voracera</a:t>
            </a:r>
            <a:r>
              <a:rPr lang="es-ES" sz="2400" dirty="0"/>
              <a:t> </a:t>
            </a:r>
            <a:r>
              <a:rPr lang="es-ES" sz="2400" dirty="0" smtClean="0"/>
              <a:t>zona 9a</a:t>
            </a:r>
            <a:endParaRPr lang="es-ES" sz="2400" dirty="0" smtClean="0"/>
          </a:p>
          <a:p>
            <a:endParaRPr lang="es-ES" sz="2400" dirty="0" smtClean="0"/>
          </a:p>
          <a:p>
            <a:endParaRPr lang="es-ES" dirty="0"/>
          </a:p>
        </p:txBody>
      </p:sp>
      <p:pic>
        <p:nvPicPr>
          <p:cNvPr id="6" name="Imagen 5"/>
          <p:cNvPicPr>
            <a:picLocks noChangeAspect="1"/>
          </p:cNvPicPr>
          <p:nvPr/>
        </p:nvPicPr>
        <p:blipFill>
          <a:blip r:embed="rId3">
            <a:clrChange>
              <a:clrFrom>
                <a:srgbClr val="FFFFFF"/>
              </a:clrFrom>
              <a:clrTo>
                <a:srgbClr val="FFFFFF">
                  <a:alpha val="0"/>
                </a:srgbClr>
              </a:clrTo>
            </a:clrChange>
          </a:blip>
          <a:stretch>
            <a:fillRect/>
          </a:stretch>
        </p:blipFill>
        <p:spPr>
          <a:xfrm>
            <a:off x="6037976" y="2850361"/>
            <a:ext cx="3029732" cy="1918583"/>
          </a:xfrm>
          <a:prstGeom prst="rect">
            <a:avLst/>
          </a:prstGeom>
        </p:spPr>
      </p:pic>
      <p:pic>
        <p:nvPicPr>
          <p:cNvPr id="7" name="Imagen 6"/>
          <p:cNvPicPr>
            <a:picLocks noChangeAspect="1"/>
          </p:cNvPicPr>
          <p:nvPr/>
        </p:nvPicPr>
        <p:blipFill>
          <a:blip r:embed="rId4">
            <a:clrChange>
              <a:clrFrom>
                <a:srgbClr val="EFEFEF"/>
              </a:clrFrom>
              <a:clrTo>
                <a:srgbClr val="EFEFEF">
                  <a:alpha val="0"/>
                </a:srgbClr>
              </a:clrTo>
            </a:clrChange>
          </a:blip>
          <a:stretch>
            <a:fillRect/>
          </a:stretch>
        </p:blipFill>
        <p:spPr>
          <a:xfrm>
            <a:off x="6637468" y="1654405"/>
            <a:ext cx="1728192" cy="1152128"/>
          </a:xfrm>
          <a:prstGeom prst="rect">
            <a:avLst/>
          </a:prstGeom>
        </p:spPr>
      </p:pic>
      <p:pic>
        <p:nvPicPr>
          <p:cNvPr id="8" name="Imagen 7"/>
          <p:cNvPicPr>
            <a:picLocks noChangeAspect="1"/>
          </p:cNvPicPr>
          <p:nvPr/>
        </p:nvPicPr>
        <p:blipFill rotWithShape="1">
          <a:blip r:embed="rId5">
            <a:clrChange>
              <a:clrFrom>
                <a:srgbClr val="FFFFFF"/>
              </a:clrFrom>
              <a:clrTo>
                <a:srgbClr val="FFFFFF">
                  <a:alpha val="0"/>
                </a:srgbClr>
              </a:clrTo>
            </a:clrChange>
          </a:blip>
          <a:srcRect t="13610" b="22878"/>
          <a:stretch/>
        </p:blipFill>
        <p:spPr>
          <a:xfrm>
            <a:off x="6105943" y="5118050"/>
            <a:ext cx="2342034" cy="1008113"/>
          </a:xfrm>
          <a:prstGeom prst="rect">
            <a:avLst/>
          </a:prstGeom>
        </p:spPr>
      </p:pic>
    </p:spTree>
    <p:extLst>
      <p:ext uri="{BB962C8B-B14F-4D97-AF65-F5344CB8AC3E}">
        <p14:creationId xmlns:p14="http://schemas.microsoft.com/office/powerpoint/2010/main" val="268559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84024" y="324602"/>
            <a:ext cx="5960184" cy="796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t>AGUAS SUROCCIDENTALES </a:t>
            </a:r>
            <a:br>
              <a:rPr lang="es-ES" sz="2400" b="1" dirty="0" smtClean="0"/>
            </a:br>
            <a:r>
              <a:rPr lang="es-ES" sz="2400" b="1" dirty="0" smtClean="0"/>
              <a:t>DEMERSALES 2019</a:t>
            </a:r>
            <a:endParaRPr lang="es-ES" sz="2400" b="1" dirty="0"/>
          </a:p>
        </p:txBody>
      </p:sp>
      <p:sp>
        <p:nvSpPr>
          <p:cNvPr id="5" name="Marcador de contenido 2"/>
          <p:cNvSpPr txBox="1">
            <a:spLocks/>
          </p:cNvSpPr>
          <p:nvPr/>
        </p:nvSpPr>
        <p:spPr>
          <a:xfrm>
            <a:off x="484024" y="1489646"/>
            <a:ext cx="49788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2000" dirty="0" smtClean="0"/>
              <a:t>EXCEPCIONES </a:t>
            </a:r>
            <a:r>
              <a:rPr lang="es-ES" sz="2000" dirty="0" smtClean="0"/>
              <a:t>De </a:t>
            </a:r>
            <a:r>
              <a:rPr lang="es-ES" sz="2000" dirty="0" smtClean="0"/>
              <a:t>MINIMIS</a:t>
            </a:r>
            <a:endParaRPr lang="es-ES" sz="2000" dirty="0" smtClean="0"/>
          </a:p>
          <a:p>
            <a:pPr marL="0" indent="0">
              <a:buFont typeface="Arial" panose="020B0604020202020204" pitchFamily="34" charset="0"/>
              <a:buNone/>
            </a:pPr>
            <a:endParaRPr lang="es-ES" sz="1800" dirty="0" smtClean="0"/>
          </a:p>
          <a:p>
            <a:r>
              <a:rPr lang="es-ES" sz="2000" dirty="0" smtClean="0"/>
              <a:t>Arrastre de fondo zonas 8 y 9: merluza, gallo, rape, </a:t>
            </a:r>
            <a:r>
              <a:rPr lang="es-ES" sz="2000" dirty="0" err="1" smtClean="0"/>
              <a:t>solla</a:t>
            </a:r>
            <a:r>
              <a:rPr lang="es-ES" sz="2000" dirty="0" smtClean="0"/>
              <a:t> europea, abadejo, </a:t>
            </a:r>
            <a:r>
              <a:rPr lang="es-ES" sz="2000" dirty="0" err="1" smtClean="0"/>
              <a:t>merlan</a:t>
            </a:r>
            <a:r>
              <a:rPr lang="es-ES" sz="2000" dirty="0" smtClean="0"/>
              <a:t>, jurel</a:t>
            </a:r>
            <a:r>
              <a:rPr lang="es-ES" sz="2000" dirty="0" smtClean="0"/>
              <a:t>, caballa, anchoa y </a:t>
            </a:r>
            <a:r>
              <a:rPr lang="es-ES" sz="2000" dirty="0" smtClean="0"/>
              <a:t>ochavo</a:t>
            </a:r>
            <a:endParaRPr lang="es-ES" sz="2000" dirty="0" smtClean="0"/>
          </a:p>
          <a:p>
            <a:endParaRPr lang="es-ES" sz="2000" dirty="0" smtClean="0"/>
          </a:p>
          <a:p>
            <a:r>
              <a:rPr lang="es-ES" sz="2000" dirty="0" smtClean="0"/>
              <a:t>Enmalle zonas 8 y 9: gallo, </a:t>
            </a:r>
            <a:r>
              <a:rPr lang="es-ES" sz="2000" dirty="0" err="1" smtClean="0"/>
              <a:t>solla</a:t>
            </a:r>
            <a:r>
              <a:rPr lang="es-ES" sz="2000" dirty="0" smtClean="0"/>
              <a:t> europea, abadejo, </a:t>
            </a:r>
            <a:r>
              <a:rPr lang="es-ES" sz="2000" dirty="0" smtClean="0"/>
              <a:t>merlán, </a:t>
            </a:r>
            <a:r>
              <a:rPr lang="es-ES" sz="2000" dirty="0" smtClean="0"/>
              <a:t>jurel y caballa.</a:t>
            </a:r>
          </a:p>
          <a:p>
            <a:endParaRPr lang="es-ES" sz="2000" dirty="0" smtClean="0"/>
          </a:p>
          <a:p>
            <a:r>
              <a:rPr lang="es-ES" sz="2000" dirty="0" smtClean="0"/>
              <a:t>Solo para Golfo de Cádiz: besugo y </a:t>
            </a:r>
            <a:r>
              <a:rPr lang="es-ES" sz="2000" dirty="0" smtClean="0"/>
              <a:t>lenguado</a:t>
            </a:r>
            <a:endParaRPr lang="es-ES" sz="2000" dirty="0"/>
          </a:p>
        </p:txBody>
      </p:sp>
      <p:pic>
        <p:nvPicPr>
          <p:cNvPr id="6" name="Imagen 5"/>
          <p:cNvPicPr>
            <a:picLocks noChangeAspect="1"/>
          </p:cNvPicPr>
          <p:nvPr/>
        </p:nvPicPr>
        <p:blipFill>
          <a:blip r:embed="rId3"/>
          <a:stretch>
            <a:fillRect/>
          </a:stretch>
        </p:blipFill>
        <p:spPr>
          <a:xfrm>
            <a:off x="6057818" y="1844824"/>
            <a:ext cx="1876250" cy="1188050"/>
          </a:xfrm>
          <a:prstGeom prst="rect">
            <a:avLst/>
          </a:prstGeom>
        </p:spPr>
      </p:pic>
      <p:pic>
        <p:nvPicPr>
          <p:cNvPr id="7" name="Imagen 6"/>
          <p:cNvPicPr>
            <a:picLocks noChangeAspect="1"/>
          </p:cNvPicPr>
          <p:nvPr/>
        </p:nvPicPr>
        <p:blipFill>
          <a:blip r:embed="rId4"/>
          <a:stretch>
            <a:fillRect/>
          </a:stretch>
        </p:blipFill>
        <p:spPr>
          <a:xfrm>
            <a:off x="6057818" y="3116867"/>
            <a:ext cx="1881688" cy="1271519"/>
          </a:xfrm>
          <a:prstGeom prst="rect">
            <a:avLst/>
          </a:prstGeom>
        </p:spPr>
      </p:pic>
      <p:pic>
        <p:nvPicPr>
          <p:cNvPr id="8" name="Imagen 7"/>
          <p:cNvPicPr>
            <a:picLocks noChangeAspect="1"/>
          </p:cNvPicPr>
          <p:nvPr/>
        </p:nvPicPr>
        <p:blipFill>
          <a:blip r:embed="rId5"/>
          <a:stretch>
            <a:fillRect/>
          </a:stretch>
        </p:blipFill>
        <p:spPr>
          <a:xfrm>
            <a:off x="6057818" y="4472379"/>
            <a:ext cx="1870446" cy="1285603"/>
          </a:xfrm>
          <a:prstGeom prst="rect">
            <a:avLst/>
          </a:prstGeom>
        </p:spPr>
      </p:pic>
    </p:spTree>
    <p:extLst>
      <p:ext uri="{BB962C8B-B14F-4D97-AF65-F5344CB8AC3E}">
        <p14:creationId xmlns:p14="http://schemas.microsoft.com/office/powerpoint/2010/main" val="2814066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1144" y="749722"/>
            <a:ext cx="8229600" cy="79695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t>AGUAS NOROCCIDENTALES</a:t>
            </a:r>
            <a:r>
              <a:rPr lang="es-ES" sz="2400" dirty="0" smtClean="0"/>
              <a:t> </a:t>
            </a:r>
            <a:br>
              <a:rPr lang="es-ES" sz="2400" dirty="0" smtClean="0"/>
            </a:br>
            <a:r>
              <a:rPr lang="es-ES" sz="2400" b="1" dirty="0" smtClean="0"/>
              <a:t>DEMERSALES 2019</a:t>
            </a:r>
            <a:endParaRPr lang="es-ES" sz="2400" b="1" dirty="0"/>
          </a:p>
        </p:txBody>
      </p:sp>
      <p:sp>
        <p:nvSpPr>
          <p:cNvPr id="5" name="Marcador de contenido 2"/>
          <p:cNvSpPr txBox="1">
            <a:spLocks/>
          </p:cNvSpPr>
          <p:nvPr/>
        </p:nvSpPr>
        <p:spPr>
          <a:xfrm>
            <a:off x="486050" y="1654405"/>
            <a:ext cx="627109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s-ES" sz="2000" dirty="0" smtClean="0"/>
          </a:p>
          <a:p>
            <a:pPr marL="0" indent="0">
              <a:buFont typeface="Arial" panose="020B0604020202020204" pitchFamily="34" charset="0"/>
              <a:buNone/>
            </a:pPr>
            <a:r>
              <a:rPr lang="es-ES" sz="2000" dirty="0" smtClean="0"/>
              <a:t>EXCEPCIONES ALTA SUPERVIVENCIA </a:t>
            </a:r>
            <a:r>
              <a:rPr lang="es-ES" sz="2000" dirty="0" smtClean="0"/>
              <a:t>2019 - 2021</a:t>
            </a:r>
          </a:p>
          <a:p>
            <a:pPr marL="0" indent="0">
              <a:buFont typeface="Arial" panose="020B0604020202020204" pitchFamily="34" charset="0"/>
              <a:buNone/>
            </a:pPr>
            <a:endParaRPr lang="es-ES" sz="2000" dirty="0" smtClean="0"/>
          </a:p>
          <a:p>
            <a:r>
              <a:rPr lang="es-ES" sz="2400" dirty="0" smtClean="0"/>
              <a:t>Rayas todas las </a:t>
            </a:r>
            <a:r>
              <a:rPr lang="es-ES" sz="2400" dirty="0" smtClean="0"/>
              <a:t>especies, todas </a:t>
            </a:r>
            <a:r>
              <a:rPr lang="es-ES" sz="2400" dirty="0" smtClean="0"/>
              <a:t>las artes en zonas 6 y </a:t>
            </a:r>
            <a:r>
              <a:rPr lang="es-ES" sz="2400" dirty="0" smtClean="0"/>
              <a:t>7 </a:t>
            </a:r>
            <a:endParaRPr lang="es-ES" sz="2400" dirty="0" smtClean="0"/>
          </a:p>
          <a:p>
            <a:pPr marL="400050" lvl="1" indent="0">
              <a:buFont typeface="Arial" panose="020B0604020202020204" pitchFamily="34" charset="0"/>
              <a:buNone/>
            </a:pPr>
            <a:r>
              <a:rPr lang="es-ES" sz="1400" dirty="0" smtClean="0"/>
              <a:t>Nota: para la raya santiaguesa solo durante 2019 </a:t>
            </a:r>
          </a:p>
          <a:p>
            <a:pPr marL="400050" lvl="1" indent="0">
              <a:buFont typeface="Arial" panose="020B0604020202020204" pitchFamily="34" charset="0"/>
              <a:buNone/>
            </a:pPr>
            <a:r>
              <a:rPr lang="es-ES" sz="1400" dirty="0" smtClean="0"/>
              <a:t>A la espera de más información científica.</a:t>
            </a:r>
          </a:p>
          <a:p>
            <a:pPr marL="400050" lvl="1" indent="0">
              <a:buFont typeface="Arial" panose="020B0604020202020204" pitchFamily="34" charset="0"/>
              <a:buNone/>
            </a:pPr>
            <a:endParaRPr lang="es-ES" sz="1400" dirty="0" smtClean="0"/>
          </a:p>
          <a:p>
            <a:r>
              <a:rPr lang="es-ES" sz="2400" dirty="0" smtClean="0"/>
              <a:t>Cigala </a:t>
            </a:r>
            <a:r>
              <a:rPr lang="es-ES" sz="2400" dirty="0" smtClean="0"/>
              <a:t>en </a:t>
            </a:r>
            <a:r>
              <a:rPr lang="es-ES" sz="2400" dirty="0" smtClean="0"/>
              <a:t>el arrastre en zonas 6 y </a:t>
            </a:r>
            <a:r>
              <a:rPr lang="es-ES" sz="2400" dirty="0" smtClean="0"/>
              <a:t>7, </a:t>
            </a:r>
            <a:r>
              <a:rPr lang="es-ES" sz="2400" dirty="0" smtClean="0"/>
              <a:t>con ciertas restricciones de artes de pesca y medidas </a:t>
            </a:r>
            <a:r>
              <a:rPr lang="es-ES" sz="2400" dirty="0" smtClean="0"/>
              <a:t>técnicas</a:t>
            </a:r>
            <a:endParaRPr lang="es-ES" sz="2400" dirty="0" smtClean="0"/>
          </a:p>
          <a:p>
            <a:endParaRPr lang="es-ES" sz="2400" dirty="0"/>
          </a:p>
          <a:p>
            <a:pPr marL="400050" lvl="1" indent="0">
              <a:buFont typeface="Arial" panose="020B0604020202020204" pitchFamily="34" charset="0"/>
              <a:buNone/>
            </a:pPr>
            <a:endParaRPr lang="es-ES" sz="1400" dirty="0" smtClean="0"/>
          </a:p>
          <a:p>
            <a:endParaRPr lang="es-ES" sz="2400" dirty="0" smtClean="0"/>
          </a:p>
          <a:p>
            <a:pPr marL="0" indent="0">
              <a:buNone/>
            </a:pPr>
            <a:endParaRPr lang="es-ES" sz="2400" dirty="0" smtClean="0"/>
          </a:p>
          <a:p>
            <a:endParaRPr lang="es-ES" dirty="0"/>
          </a:p>
        </p:txBody>
      </p:sp>
      <p:pic>
        <p:nvPicPr>
          <p:cNvPr id="6" name="Imagen 5"/>
          <p:cNvPicPr>
            <a:picLocks noChangeAspect="1"/>
          </p:cNvPicPr>
          <p:nvPr/>
        </p:nvPicPr>
        <p:blipFill>
          <a:blip r:embed="rId3">
            <a:clrChange>
              <a:clrFrom>
                <a:srgbClr val="FFFFFF"/>
              </a:clrFrom>
              <a:clrTo>
                <a:srgbClr val="FFFFFF">
                  <a:alpha val="0"/>
                </a:srgbClr>
              </a:clrTo>
            </a:clrChange>
          </a:blip>
          <a:stretch>
            <a:fillRect/>
          </a:stretch>
        </p:blipFill>
        <p:spPr>
          <a:xfrm>
            <a:off x="6343738" y="2392654"/>
            <a:ext cx="2692758" cy="1918583"/>
          </a:xfrm>
          <a:prstGeom prst="rect">
            <a:avLst/>
          </a:prstGeom>
        </p:spPr>
      </p:pic>
      <p:pic>
        <p:nvPicPr>
          <p:cNvPr id="9" name="Imagen 8"/>
          <p:cNvPicPr>
            <a:picLocks noChangeAspect="1"/>
          </p:cNvPicPr>
          <p:nvPr/>
        </p:nvPicPr>
        <p:blipFill>
          <a:blip r:embed="rId4">
            <a:clrChange>
              <a:clrFrom>
                <a:srgbClr val="EFEFEF"/>
              </a:clrFrom>
              <a:clrTo>
                <a:srgbClr val="EFEFEF">
                  <a:alpha val="0"/>
                </a:srgbClr>
              </a:clrTo>
            </a:clrChange>
          </a:blip>
          <a:stretch>
            <a:fillRect/>
          </a:stretch>
        </p:blipFill>
        <p:spPr>
          <a:xfrm>
            <a:off x="6626926" y="4365104"/>
            <a:ext cx="1728192" cy="1168599"/>
          </a:xfrm>
          <a:prstGeom prst="rect">
            <a:avLst/>
          </a:prstGeom>
        </p:spPr>
      </p:pic>
    </p:spTree>
    <p:extLst>
      <p:ext uri="{BB962C8B-B14F-4D97-AF65-F5344CB8AC3E}">
        <p14:creationId xmlns:p14="http://schemas.microsoft.com/office/powerpoint/2010/main" val="299459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611560" y="908720"/>
            <a:ext cx="5960184" cy="7969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b="1" dirty="0" smtClean="0"/>
              <a:t>AGUAS NOROCCIDENTALES </a:t>
            </a:r>
            <a:br>
              <a:rPr lang="es-ES" sz="2400" b="1" dirty="0" smtClean="0"/>
            </a:br>
            <a:r>
              <a:rPr lang="es-ES" sz="2400" b="1" dirty="0" smtClean="0"/>
              <a:t>DEMERSALES 2019</a:t>
            </a:r>
            <a:endParaRPr lang="es-ES" sz="2400" b="1" dirty="0"/>
          </a:p>
        </p:txBody>
      </p:sp>
      <p:sp>
        <p:nvSpPr>
          <p:cNvPr id="5" name="Marcador de contenido 2"/>
          <p:cNvSpPr txBox="1">
            <a:spLocks/>
          </p:cNvSpPr>
          <p:nvPr/>
        </p:nvSpPr>
        <p:spPr>
          <a:xfrm>
            <a:off x="484024" y="2348880"/>
            <a:ext cx="5528136"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s-ES" sz="2000" dirty="0" smtClean="0"/>
              <a:t>EXCEPCIONES DE MINIMIS </a:t>
            </a:r>
            <a:endParaRPr lang="es-ES" sz="2000" dirty="0" smtClean="0"/>
          </a:p>
          <a:p>
            <a:pPr marL="0" indent="0">
              <a:buFont typeface="Arial" panose="020B0604020202020204" pitchFamily="34" charset="0"/>
              <a:buNone/>
            </a:pPr>
            <a:endParaRPr lang="es-ES" sz="1800" dirty="0" smtClean="0"/>
          </a:p>
          <a:p>
            <a:pPr marL="0" indent="0">
              <a:buFont typeface="Arial" panose="020B0604020202020204" pitchFamily="34" charset="0"/>
              <a:buNone/>
            </a:pPr>
            <a:r>
              <a:rPr lang="es-ES" sz="2000" dirty="0" smtClean="0"/>
              <a:t>Arrastre de fondo zonas 6 y </a:t>
            </a:r>
            <a:r>
              <a:rPr lang="es-ES" sz="2000" dirty="0" smtClean="0"/>
              <a:t>7:</a:t>
            </a:r>
            <a:endParaRPr lang="es-ES" sz="2000" dirty="0" smtClean="0"/>
          </a:p>
          <a:p>
            <a:pPr marL="0" indent="0">
              <a:buFont typeface="Arial" panose="020B0604020202020204" pitchFamily="34" charset="0"/>
              <a:buNone/>
            </a:pPr>
            <a:endParaRPr lang="es-ES" sz="2000" dirty="0"/>
          </a:p>
          <a:p>
            <a:pPr marL="0" indent="0">
              <a:buFont typeface="Arial" panose="020B0604020202020204" pitchFamily="34" charset="0"/>
              <a:buNone/>
            </a:pPr>
            <a:r>
              <a:rPr lang="es-ES" sz="2000" dirty="0" smtClean="0"/>
              <a:t> </a:t>
            </a:r>
            <a:r>
              <a:rPr lang="es-ES" sz="2000" dirty="0" smtClean="0"/>
              <a:t>merlán, </a:t>
            </a:r>
            <a:r>
              <a:rPr lang="es-ES" sz="2000" dirty="0" smtClean="0"/>
              <a:t>eglefino</a:t>
            </a:r>
            <a:r>
              <a:rPr lang="es-ES" sz="2000" dirty="0" smtClean="0"/>
              <a:t>, jurel </a:t>
            </a:r>
            <a:r>
              <a:rPr lang="es-ES" sz="2000" dirty="0" smtClean="0"/>
              <a:t>y caballa</a:t>
            </a:r>
          </a:p>
          <a:p>
            <a:pPr marL="0" indent="0">
              <a:buFont typeface="Arial" panose="020B0604020202020204" pitchFamily="34" charset="0"/>
              <a:buNone/>
            </a:pPr>
            <a:endParaRPr lang="es-ES" sz="2000" dirty="0" smtClean="0"/>
          </a:p>
          <a:p>
            <a:pPr marL="0" indent="0">
              <a:buFont typeface="Arial" panose="020B0604020202020204" pitchFamily="34" charset="0"/>
              <a:buNone/>
            </a:pPr>
            <a:endParaRPr lang="es-ES" sz="2000" dirty="0" smtClean="0"/>
          </a:p>
        </p:txBody>
      </p:sp>
      <p:pic>
        <p:nvPicPr>
          <p:cNvPr id="6" name="Imagen 5"/>
          <p:cNvPicPr>
            <a:picLocks noChangeAspect="1"/>
          </p:cNvPicPr>
          <p:nvPr/>
        </p:nvPicPr>
        <p:blipFill>
          <a:blip r:embed="rId3"/>
          <a:stretch>
            <a:fillRect/>
          </a:stretch>
        </p:blipFill>
        <p:spPr>
          <a:xfrm>
            <a:off x="6012160" y="2348880"/>
            <a:ext cx="2444850" cy="1548090"/>
          </a:xfrm>
          <a:prstGeom prst="rect">
            <a:avLst/>
          </a:prstGeom>
        </p:spPr>
      </p:pic>
    </p:spTree>
    <p:extLst>
      <p:ext uri="{BB962C8B-B14F-4D97-AF65-F5344CB8AC3E}">
        <p14:creationId xmlns:p14="http://schemas.microsoft.com/office/powerpoint/2010/main" val="421512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rot="10800000">
            <a:off x="0" y="5782"/>
            <a:ext cx="2843808" cy="1184420"/>
          </a:xfrm>
          <a:prstGeom prst="rect">
            <a:avLst/>
          </a:prstGeom>
        </p:spPr>
      </p:pic>
      <p:sp>
        <p:nvSpPr>
          <p:cNvPr id="5" name="Título 1"/>
          <p:cNvSpPr txBox="1">
            <a:spLocks/>
          </p:cNvSpPr>
          <p:nvPr/>
        </p:nvSpPr>
        <p:spPr>
          <a:xfrm>
            <a:off x="1763688" y="742268"/>
            <a:ext cx="5400600"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000" b="1" dirty="0" smtClean="0"/>
              <a:t>OTRAS SOLUCIONES  </a:t>
            </a:r>
            <a:r>
              <a:rPr lang="es-ES" sz="2000" b="1" dirty="0" smtClean="0"/>
              <a:t>PARA EVITAR PROBLEMA ESTRANGULAMIENTO</a:t>
            </a:r>
            <a:endParaRPr lang="es-ES" sz="2000" b="1" dirty="0"/>
          </a:p>
        </p:txBody>
      </p:sp>
      <p:sp>
        <p:nvSpPr>
          <p:cNvPr id="6" name="Marcador de contenido 2"/>
          <p:cNvSpPr txBox="1">
            <a:spLocks/>
          </p:cNvSpPr>
          <p:nvPr/>
        </p:nvSpPr>
        <p:spPr>
          <a:xfrm>
            <a:off x="575556" y="1556792"/>
            <a:ext cx="7776864" cy="4813995"/>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ES" sz="2000" b="1" dirty="0" smtClean="0"/>
              <a:t>Condiciones </a:t>
            </a:r>
            <a:r>
              <a:rPr lang="es-ES" sz="2000" b="1" dirty="0" smtClean="0"/>
              <a:t>especiales </a:t>
            </a:r>
            <a:r>
              <a:rPr lang="es-ES" sz="2000" dirty="0" smtClean="0"/>
              <a:t>entre distintas </a:t>
            </a:r>
            <a:r>
              <a:rPr lang="es-ES" sz="2000" dirty="0" smtClean="0"/>
              <a:t>áreas</a:t>
            </a:r>
          </a:p>
          <a:p>
            <a:pPr marL="0" indent="0" algn="just">
              <a:buNone/>
            </a:pPr>
            <a:endParaRPr lang="es-ES" sz="2000" dirty="0" smtClean="0"/>
          </a:p>
          <a:p>
            <a:pPr algn="just"/>
            <a:r>
              <a:rPr lang="es-ES" sz="2000" dirty="0" smtClean="0"/>
              <a:t>Uso </a:t>
            </a:r>
            <a:r>
              <a:rPr lang="es-ES" sz="2000" dirty="0" smtClean="0"/>
              <a:t>de la </a:t>
            </a:r>
            <a:r>
              <a:rPr lang="es-ES" sz="2000" b="1" dirty="0" smtClean="0"/>
              <a:t>flexibilidad </a:t>
            </a:r>
            <a:r>
              <a:rPr lang="es-ES" sz="2000" b="1" dirty="0" err="1" smtClean="0"/>
              <a:t>interespecies</a:t>
            </a:r>
            <a:endParaRPr lang="es-ES" sz="2000" b="1" dirty="0" smtClean="0"/>
          </a:p>
          <a:p>
            <a:pPr marL="0" indent="0" algn="just">
              <a:buNone/>
            </a:pPr>
            <a:endParaRPr lang="es-ES" sz="2000" dirty="0" smtClean="0"/>
          </a:p>
          <a:p>
            <a:pPr algn="just"/>
            <a:r>
              <a:rPr lang="es-ES" sz="2000" b="1" dirty="0"/>
              <a:t>E</a:t>
            </a:r>
            <a:r>
              <a:rPr lang="es-ES" sz="2000" b="1" dirty="0" smtClean="0"/>
              <a:t>liminación </a:t>
            </a:r>
            <a:r>
              <a:rPr lang="es-ES" sz="2000" b="1" dirty="0" smtClean="0"/>
              <a:t>de la gestión por TAC </a:t>
            </a:r>
            <a:r>
              <a:rPr lang="es-ES" sz="2000" dirty="0" smtClean="0"/>
              <a:t>y cuotas de ciertas poblaciones de peces que en su mayoría son capturas accesorias no </a:t>
            </a:r>
            <a:r>
              <a:rPr lang="es-ES" sz="2000" dirty="0" smtClean="0"/>
              <a:t>deseadas</a:t>
            </a:r>
          </a:p>
          <a:p>
            <a:pPr marL="0" indent="0" algn="just">
              <a:buNone/>
            </a:pPr>
            <a:endParaRPr lang="es-ES" sz="2000" dirty="0" smtClean="0"/>
          </a:p>
          <a:p>
            <a:pPr algn="just"/>
            <a:r>
              <a:rPr lang="es-ES" sz="2000" b="1" dirty="0" smtClean="0"/>
              <a:t>Cuotas </a:t>
            </a:r>
            <a:r>
              <a:rPr lang="es-ES" sz="2000" b="1" dirty="0" smtClean="0"/>
              <a:t>para cubrir </a:t>
            </a:r>
            <a:r>
              <a:rPr lang="es-ES" sz="2000" b="1" dirty="0" smtClean="0"/>
              <a:t>capturas </a:t>
            </a:r>
            <a:r>
              <a:rPr lang="es-ES" sz="2000" b="1" dirty="0" smtClean="0"/>
              <a:t>accesorias</a:t>
            </a:r>
            <a:r>
              <a:rPr lang="es-ES" sz="2000" dirty="0" smtClean="0"/>
              <a:t> para flotas que </a:t>
            </a:r>
            <a:r>
              <a:rPr lang="es-ES" sz="2000" dirty="0" smtClean="0"/>
              <a:t>tiene cuota cero</a:t>
            </a:r>
          </a:p>
          <a:p>
            <a:pPr marL="0" indent="0" algn="just">
              <a:buNone/>
            </a:pPr>
            <a:endParaRPr lang="es-ES" sz="2000" dirty="0" smtClean="0"/>
          </a:p>
          <a:p>
            <a:pPr algn="just"/>
            <a:r>
              <a:rPr lang="es-ES" sz="2000" b="1" dirty="0"/>
              <a:t>I</a:t>
            </a:r>
            <a:r>
              <a:rPr lang="es-ES" sz="2000" b="1" dirty="0" smtClean="0"/>
              <a:t>ntercambios</a:t>
            </a:r>
            <a:r>
              <a:rPr lang="es-ES" sz="2000" dirty="0" smtClean="0"/>
              <a:t> </a:t>
            </a:r>
            <a:r>
              <a:rPr lang="es-ES" sz="2000" dirty="0" smtClean="0"/>
              <a:t>de cuota entre EEMM para dar solución a ciertas </a:t>
            </a:r>
            <a:r>
              <a:rPr lang="es-ES" sz="2000" dirty="0" smtClean="0"/>
              <a:t>carencias</a:t>
            </a:r>
            <a:endParaRPr lang="es-ES" sz="2000" dirty="0" smtClean="0"/>
          </a:p>
          <a:p>
            <a:pPr algn="just"/>
            <a:endParaRPr lang="es-ES" sz="2000" dirty="0" smtClean="0"/>
          </a:p>
          <a:p>
            <a:pPr marL="0" indent="0" algn="just">
              <a:buFont typeface="Arial" panose="020B0604020202020204" pitchFamily="34" charset="0"/>
              <a:buNone/>
            </a:pPr>
            <a:r>
              <a:rPr lang="es-ES" sz="1800" i="1" dirty="0" smtClean="0"/>
              <a:t>Nota: La obtención de algunas de las flexibilidades podría estar supeditada a la implementación de medidas más selectivas para las flotas que lo necesiten.</a:t>
            </a:r>
          </a:p>
          <a:p>
            <a:pPr marL="0" indent="0" algn="just">
              <a:buFont typeface="Arial" panose="020B0604020202020204" pitchFamily="34" charset="0"/>
              <a:buNone/>
            </a:pPr>
            <a:endParaRPr lang="es-ES" sz="2400" dirty="0"/>
          </a:p>
        </p:txBody>
      </p:sp>
    </p:spTree>
    <p:extLst>
      <p:ext uri="{BB962C8B-B14F-4D97-AF65-F5344CB8AC3E}">
        <p14:creationId xmlns:p14="http://schemas.microsoft.com/office/powerpoint/2010/main" val="354709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3602" y="467998"/>
            <a:ext cx="8229600" cy="1143000"/>
          </a:xfrm>
        </p:spPr>
        <p:txBody>
          <a:bodyPr>
            <a:normAutofit/>
          </a:bodyPr>
          <a:lstStyle/>
          <a:p>
            <a:r>
              <a:rPr lang="es-ES" sz="2800" b="1" dirty="0" smtClean="0"/>
              <a:t>ESPECIES SIN PROBLEMA EN 2019</a:t>
            </a:r>
            <a:endParaRPr lang="es-ES" sz="2800" b="1" dirty="0"/>
          </a:p>
        </p:txBody>
      </p:sp>
      <p:pic>
        <p:nvPicPr>
          <p:cNvPr id="5" name="Imagen 4"/>
          <p:cNvPicPr>
            <a:picLocks noChangeAspect="1"/>
          </p:cNvPicPr>
          <p:nvPr/>
        </p:nvPicPr>
        <p:blipFill>
          <a:blip r:embed="rId2"/>
          <a:stretch>
            <a:fillRect/>
          </a:stretch>
        </p:blipFill>
        <p:spPr>
          <a:xfrm>
            <a:off x="671163" y="1916832"/>
            <a:ext cx="8022039" cy="3744416"/>
          </a:xfrm>
          <a:prstGeom prst="rect">
            <a:avLst/>
          </a:prstGeom>
          <a:ln w="15875">
            <a:solidFill>
              <a:schemeClr val="tx1"/>
            </a:solidFill>
          </a:ln>
        </p:spPr>
      </p:pic>
    </p:spTree>
    <p:extLst>
      <p:ext uri="{BB962C8B-B14F-4D97-AF65-F5344CB8AC3E}">
        <p14:creationId xmlns:p14="http://schemas.microsoft.com/office/powerpoint/2010/main" val="1578971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3784</Words>
  <Application>Microsoft Office PowerPoint</Application>
  <PresentationFormat>Presentación en pantalla (4:3)</PresentationFormat>
  <Paragraphs>193</Paragraphs>
  <Slides>22</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Arial</vt:lpstr>
      <vt:lpstr>Calibri</vt:lpstr>
      <vt:lpstr>Century Gothic</vt:lpstr>
      <vt:lpstr>Georgia</vt:lpstr>
      <vt:lpstr>Wingdings</vt:lpstr>
      <vt:lpstr>Tema de Office</vt:lpstr>
      <vt:lpstr>“La U.E. y las posibilidades de pesca en 2019: Obligación de desembarque, proceso hacia el rendimiento máximo sostenible (RMS), la situación de los caladeros europeos de Gran-Sol y de las Aguas Ibéricas”</vt:lpstr>
      <vt:lpstr>OBLIGACIÓN DESEMBARQUE  ÁMBITO DE APLICACIÓN</vt:lpstr>
      <vt:lpstr>OBLIGACIÓN DESEMBARQUE  ÁMBITO DE APLICACIÓN</vt:lpstr>
      <vt:lpstr>Presentación de PowerPoint</vt:lpstr>
      <vt:lpstr>Presentación de PowerPoint</vt:lpstr>
      <vt:lpstr>Presentación de PowerPoint</vt:lpstr>
      <vt:lpstr>Presentación de PowerPoint</vt:lpstr>
      <vt:lpstr>Presentación de PowerPoint</vt:lpstr>
      <vt:lpstr>ESPECIES SIN PROBLEMA EN 2019</vt:lpstr>
      <vt:lpstr>ESPECIES EN LAS QUE PERSISTE UN PROBLEMA DE ESTRANGULAMIENTO</vt:lpstr>
      <vt:lpstr>ESPECIES POR DETERMINAR SI SON O NO SON UN PROBLEMA</vt:lpstr>
      <vt:lpstr> EL OBJETIVO DEL RENDIMIENTO MÁXIMO SOSTENIBLE</vt:lpstr>
      <vt:lpstr>EL OBJETIVO DEL RENDIMIENTO MÁXIMO SOSTENIBLE</vt:lpstr>
      <vt:lpstr>RMS EN 2019</vt:lpstr>
      <vt:lpstr>Presentación de PowerPoint</vt:lpstr>
      <vt:lpstr>Presentación de PowerPoint</vt:lpstr>
      <vt:lpstr>Presentación de PowerPoint</vt:lpstr>
      <vt:lpstr>TAC Y CUOTAS 2019</vt:lpstr>
      <vt:lpstr>CALADERO NACIONAL CNW Y GRAN SOL RETOS 2019</vt:lpstr>
      <vt:lpstr>Muchas gracias ISABEL ARTIME GARCIA   DIRECTORA GENERAL DE RECURSOS PESQUEROS</vt:lpstr>
      <vt:lpstr>FLOTA CALADERO GRAN SOL </vt:lpstr>
      <vt:lpstr>FLOTA CENSO CNW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2014-12-05T11:09:34Z</dcterms:created>
  <dcterms:modified xsi:type="dcterms:W3CDTF">2018-11-24T00:31:37Z</dcterms:modified>
</cp:coreProperties>
</file>